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4" r:id="rId1"/>
  </p:sldMasterIdLst>
  <p:notesMasterIdLst>
    <p:notesMasterId r:id="rId22"/>
  </p:notesMasterIdLst>
  <p:handoutMasterIdLst>
    <p:handoutMasterId r:id="rId23"/>
  </p:handoutMasterIdLst>
  <p:sldIdLst>
    <p:sldId id="258" r:id="rId2"/>
    <p:sldId id="277" r:id="rId3"/>
    <p:sldId id="274" r:id="rId4"/>
    <p:sldId id="275" r:id="rId5"/>
    <p:sldId id="259" r:id="rId6"/>
    <p:sldId id="260" r:id="rId7"/>
    <p:sldId id="261" r:id="rId8"/>
    <p:sldId id="263" r:id="rId9"/>
    <p:sldId id="265" r:id="rId10"/>
    <p:sldId id="264" r:id="rId11"/>
    <p:sldId id="268" r:id="rId12"/>
    <p:sldId id="269" r:id="rId13"/>
    <p:sldId id="272" r:id="rId14"/>
    <p:sldId id="282" r:id="rId15"/>
    <p:sldId id="279" r:id="rId16"/>
    <p:sldId id="266" r:id="rId17"/>
    <p:sldId id="276" r:id="rId18"/>
    <p:sldId id="273" r:id="rId19"/>
    <p:sldId id="281" r:id="rId20"/>
    <p:sldId id="280" r:id="rId21"/>
  </p:sldIdLst>
  <p:sldSz cx="9144000" cy="5143500" type="screen16x9"/>
  <p:notesSz cx="6794500" cy="99314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B233"/>
    <a:srgbClr val="B3B38C"/>
    <a:srgbClr val="003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016" autoAdjust="0"/>
    <p:restoredTop sz="98535" autoAdjust="0"/>
  </p:normalViewPr>
  <p:slideViewPr>
    <p:cSldViewPr showGuides="1">
      <p:cViewPr>
        <p:scale>
          <a:sx n="80" d="100"/>
          <a:sy n="80" d="100"/>
        </p:scale>
        <p:origin x="-594" y="-1122"/>
      </p:cViewPr>
      <p:guideLst>
        <p:guide orient="horz" pos="225"/>
        <p:guide orient="horz" pos="838"/>
        <p:guide orient="horz" pos="1144"/>
        <p:guide orient="horz" pos="2947"/>
        <p:guide pos="204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166551344089979E-2"/>
          <c:y val="7.5444365402775534E-2"/>
          <c:w val="0.9169023135357246"/>
          <c:h val="0.91647230973264138"/>
        </c:manualLayout>
      </c:layout>
      <c:pie3DChart>
        <c:varyColors val="1"/>
        <c:ser>
          <c:idx val="0"/>
          <c:order val="0"/>
          <c:dLbls>
            <c:dLbl>
              <c:idx val="1"/>
              <c:layout>
                <c:manualLayout>
                  <c:x val="-0.2024345961186938"/>
                  <c:y val="2.947485757117940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7326021139578316E-2"/>
                  <c:y val="-0.1275398029493315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2141415048910488"/>
                  <c:y val="0.1007916354348351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latin typeface="Helvetica" pitchFamily="34" charset="0"/>
                    <a:cs typeface="Helvetic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Sheet1!$A$1:$A$5</c:f>
              <c:strCache>
                <c:ptCount val="5"/>
                <c:pt idx="0">
                  <c:v>US and Canada</c:v>
                </c:pt>
                <c:pt idx="1">
                  <c:v>Latin America and Carribean</c:v>
                </c:pt>
                <c:pt idx="2">
                  <c:v>African and Middle East</c:v>
                </c:pt>
                <c:pt idx="3">
                  <c:v>Europe and Central Asia</c:v>
                </c:pt>
                <c:pt idx="4">
                  <c:v>Asia Pacific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0">
                  <c:v>9051</c:v>
                </c:pt>
                <c:pt idx="1">
                  <c:v>27302</c:v>
                </c:pt>
                <c:pt idx="2">
                  <c:v>14837</c:v>
                </c:pt>
                <c:pt idx="3">
                  <c:v>8148</c:v>
                </c:pt>
                <c:pt idx="4">
                  <c:v>35280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B4800-137F-4CB6-8075-5FBD5B7CC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0141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7A06A-650F-4CE8-B8A3-9C9422B0D0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6684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A8B04-4055-470E-8A60-258812630C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5D30-9712-4150-A7CF-4FACDD4E0C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4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A8B04-4055-470E-8A60-258812630C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5D30-9712-4150-A7CF-4FACDD4E0C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A8B04-4055-470E-8A60-258812630C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5D30-9712-4150-A7CF-4FACDD4E0C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02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55926"/>
            <a:ext cx="1728193" cy="75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49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A8B04-4055-470E-8A60-258812630C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5D30-9712-4150-A7CF-4FACDD4E0C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8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A8B04-4055-470E-8A60-258812630C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5D30-9712-4150-A7CF-4FACDD4E0C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A8B04-4055-470E-8A60-258812630C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5D30-9712-4150-A7CF-4FACDD4E0C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0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A8B04-4055-470E-8A60-258812630C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5D30-9712-4150-A7CF-4FACDD4E0C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A8B04-4055-470E-8A60-258812630C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5D30-9712-4150-A7CF-4FACDD4E0C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02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A8B04-4055-470E-8A60-258812630C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5D30-9712-4150-A7CF-4FACDD4E0C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64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A8B04-4055-470E-8A60-258812630C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5D30-9712-4150-A7CF-4FACDD4E0C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3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B38C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A8B04-4055-470E-8A60-258812630C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E5D30-9712-4150-A7CF-4FACDD4E0C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5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hal.habitatforhumanity.org.uk/pages/preview.php?ref=19495&amp;ext=jpg&amp;k=&amp;search=haiti,+country:Haiti&amp;offset=0&amp;order_by=relevance&amp;sort=DESC&amp;archive=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hal.habitatforhumanity.org.uk/pages/view.php?ref=4668&amp;search=japan&amp;offset=48&amp;order_by=relevance&amp;sort=DESC&amp;archive=0&amp;k=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hal.habitatforhumanity.org.uk/pages/view.php?ref=15214&amp;search=japan&amp;offset=0&amp;order_by=relevance&amp;sort=DESC&amp;archive=0&amp;k=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537931"/>
            <a:ext cx="1633334" cy="26889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93580"/>
            <a:ext cx="1152128" cy="64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133" y="3402365"/>
            <a:ext cx="1239098" cy="54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987574"/>
            <a:ext cx="8002914" cy="901922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Helvetica" pitchFamily="34" charset="0"/>
              </a:rPr>
              <a:t>Reconstruction following a disaster</a:t>
            </a:r>
            <a:endParaRPr lang="en-US" sz="60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4" name="Picture 3" descr="無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56" y="3480080"/>
            <a:ext cx="1170512" cy="38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40078"/>
            <a:ext cx="75608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Haiti Earthquake, 2010</a:t>
            </a:r>
          </a:p>
          <a:p>
            <a:r>
              <a:rPr lang="en-GB" sz="2200" b="1" dirty="0" smtClean="0">
                <a:latin typeface="Helvetica" pitchFamily="34" charset="0"/>
                <a:cs typeface="Helvetica" pitchFamily="34" charset="0"/>
              </a:rPr>
              <a:t>1.5 million </a:t>
            </a:r>
            <a:r>
              <a:rPr lang="en-GB" sz="2200" dirty="0" smtClean="0">
                <a:latin typeface="Helvetica" pitchFamily="34" charset="0"/>
                <a:cs typeface="Helvetica" pitchFamily="34" charset="0"/>
              </a:rPr>
              <a:t>people left displaced or homeless</a:t>
            </a:r>
          </a:p>
          <a:p>
            <a:r>
              <a:rPr lang="en-GB" sz="2200" b="1" dirty="0" smtClean="0">
                <a:latin typeface="Helvetica" pitchFamily="34" charset="0"/>
                <a:cs typeface="Helvetica" pitchFamily="34" charset="0"/>
              </a:rPr>
              <a:t>550,000</a:t>
            </a:r>
            <a:r>
              <a:rPr lang="en-GB" sz="2200" dirty="0" smtClean="0">
                <a:latin typeface="Helvetica" pitchFamily="34" charset="0"/>
                <a:cs typeface="Helvetica" pitchFamily="34" charset="0"/>
              </a:rPr>
              <a:t> still homeless after 2 years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288" y="1418784"/>
            <a:ext cx="454375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>
                <a:latin typeface="Helvetica" pitchFamily="34" charset="0"/>
                <a:cs typeface="Helvetica" pitchFamily="34" charset="0"/>
              </a:rPr>
              <a:t>Over </a:t>
            </a:r>
            <a:r>
              <a:rPr lang="en-GB" sz="2200" b="1" dirty="0" smtClean="0">
                <a:latin typeface="Helvetica" pitchFamily="34" charset="0"/>
                <a:cs typeface="Helvetica" pitchFamily="34" charset="0"/>
              </a:rPr>
              <a:t>4,000</a:t>
            </a:r>
            <a:r>
              <a:rPr lang="en-GB" sz="2200" dirty="0" smtClean="0">
                <a:latin typeface="Helvetica" pitchFamily="34" charset="0"/>
                <a:cs typeface="Helvetica" pitchFamily="34" charset="0"/>
              </a:rPr>
              <a:t> Haitians have received transitional or upgradable shelters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b="1" dirty="0" smtClean="0">
                <a:latin typeface="Helvetica" pitchFamily="34" charset="0"/>
                <a:cs typeface="Helvetica" pitchFamily="34" charset="0"/>
              </a:rPr>
              <a:t>24,500</a:t>
            </a:r>
            <a:r>
              <a:rPr lang="en-GB" sz="2200" dirty="0" smtClean="0">
                <a:latin typeface="Helvetica" pitchFamily="34" charset="0"/>
                <a:cs typeface="Helvetica" pitchFamily="34" charset="0"/>
              </a:rPr>
              <a:t> shelter kits distributed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b="1" dirty="0" smtClean="0">
                <a:latin typeface="Helvetica" pitchFamily="34" charset="0"/>
                <a:cs typeface="Helvetica" pitchFamily="34" charset="0"/>
              </a:rPr>
              <a:t>12,500</a:t>
            </a:r>
            <a:r>
              <a:rPr lang="en-GB" sz="2200" dirty="0" smtClean="0">
                <a:latin typeface="Helvetica" pitchFamily="34" charset="0"/>
                <a:cs typeface="Helvetica" pitchFamily="34" charset="0"/>
              </a:rPr>
              <a:t> housing damage assessments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b="1" dirty="0" smtClean="0">
                <a:latin typeface="Helvetica" pitchFamily="34" charset="0"/>
                <a:cs typeface="Helvetica" pitchFamily="34" charset="0"/>
              </a:rPr>
              <a:t>500</a:t>
            </a:r>
            <a:r>
              <a:rPr lang="en-GB" sz="2200" dirty="0" smtClean="0">
                <a:latin typeface="Helvetica" pitchFamily="34" charset="0"/>
                <a:cs typeface="Helvetica" pitchFamily="34" charset="0"/>
              </a:rPr>
              <a:t> homes built and repaired</a:t>
            </a:r>
            <a:endParaRPr lang="en-GB" sz="22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6146" name="Picture 2" descr="Full screen preview">
            <a:hlinkClick r:id="rId2" tooltip="Full screen preview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74367"/>
            <a:ext cx="4280803" cy="284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49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7" b="6724"/>
          <a:stretch/>
        </p:blipFill>
        <p:spPr>
          <a:xfrm>
            <a:off x="323528" y="0"/>
            <a:ext cx="8532440" cy="51421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267495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Helvetica" pitchFamily="34" charset="0"/>
                <a:cs typeface="Helvetica" pitchFamily="34" charset="0"/>
              </a:rPr>
              <a:t>Number of disasters reported 1900-2011</a:t>
            </a:r>
            <a:endParaRPr lang="en-GB" sz="2400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84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3" b="5802"/>
          <a:stretch/>
        </p:blipFill>
        <p:spPr>
          <a:xfrm>
            <a:off x="333226" y="-20538"/>
            <a:ext cx="8559253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267495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Helvetica" pitchFamily="34" charset="0"/>
                <a:cs typeface="Helvetica" pitchFamily="34" charset="0"/>
              </a:rPr>
              <a:t>Estimated damages USD 1900-2011</a:t>
            </a:r>
            <a:endParaRPr lang="en-GB" sz="2400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72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39502"/>
            <a:ext cx="820891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Helvetica" pitchFamily="34" charset="0"/>
                <a:cs typeface="Helvetica" pitchFamily="34" charset="0"/>
              </a:rPr>
              <a:t>“Natural disasters in all forms have been the greatest threat to our national security and public well-being. They have caused more damage to property and to citizens lives than any other factors. Disaster risk reduction is our top national priority”</a:t>
            </a:r>
          </a:p>
          <a:p>
            <a:pPr algn="ctr"/>
            <a:endParaRPr lang="en-GB" sz="2800" b="1" dirty="0">
              <a:latin typeface="Helvetica" pitchFamily="34" charset="0"/>
              <a:cs typeface="Helvetica" pitchFamily="34" charset="0"/>
            </a:endParaRPr>
          </a:p>
          <a:p>
            <a:pPr algn="ctr"/>
            <a:r>
              <a:rPr lang="en-GB" sz="2000" dirty="0" smtClean="0">
                <a:latin typeface="Helvetica" pitchFamily="34" charset="0"/>
                <a:cs typeface="Helvetica" pitchFamily="34" charset="0"/>
              </a:rPr>
              <a:t>President </a:t>
            </a:r>
            <a:r>
              <a:rPr lang="en-GB" sz="2000" dirty="0" err="1" smtClean="0">
                <a:latin typeface="Helvetica" pitchFamily="34" charset="0"/>
                <a:cs typeface="Helvetica" pitchFamily="34" charset="0"/>
              </a:rPr>
              <a:t>Yudhoyono</a:t>
            </a:r>
            <a:r>
              <a:rPr lang="en-GB" sz="2000" dirty="0" smtClean="0">
                <a:latin typeface="Helvetica" pitchFamily="34" charset="0"/>
                <a:cs typeface="Helvetica" pitchFamily="34" charset="0"/>
              </a:rPr>
              <a:t> of Indonesia, Keynote address 5</a:t>
            </a:r>
            <a:r>
              <a:rPr lang="en-GB" sz="2000" baseline="30000" dirty="0" smtClean="0">
                <a:latin typeface="Helvetica" pitchFamily="34" charset="0"/>
                <a:cs typeface="Helvetica" pitchFamily="34" charset="0"/>
              </a:rPr>
              <a:t>th</a:t>
            </a:r>
            <a:r>
              <a:rPr lang="en-GB" sz="2000" dirty="0" smtClean="0">
                <a:latin typeface="Helvetica" pitchFamily="34" charset="0"/>
                <a:cs typeface="Helvetica" pitchFamily="34" charset="0"/>
              </a:rPr>
              <a:t> Asian Ministerial conference on DRR, 28</a:t>
            </a:r>
            <a:r>
              <a:rPr lang="en-GB" sz="2000" baseline="30000" dirty="0" smtClean="0">
                <a:latin typeface="Helvetica" pitchFamily="34" charset="0"/>
                <a:cs typeface="Helvetica" pitchFamily="34" charset="0"/>
              </a:rPr>
              <a:t>th</a:t>
            </a:r>
            <a:r>
              <a:rPr lang="en-GB" sz="2000" dirty="0" smtClean="0">
                <a:latin typeface="Helvetica" pitchFamily="34" charset="0"/>
                <a:cs typeface="Helvetica" pitchFamily="34" charset="0"/>
              </a:rPr>
              <a:t> Oct 2012</a:t>
            </a:r>
            <a:endParaRPr lang="en-GB" sz="2000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56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740" y="483518"/>
            <a:ext cx="86044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>
                <a:latin typeface="Helvetica" pitchFamily="34" charset="0"/>
                <a:cs typeface="Helvetica" pitchFamily="34" charset="0"/>
              </a:rPr>
              <a:t>Pathways to Permanence</a:t>
            </a:r>
          </a:p>
          <a:p>
            <a:endParaRPr lang="en-GB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latin typeface="Helvetica" pitchFamily="34" charset="0"/>
                <a:cs typeface="Helvetica" pitchFamily="34" charset="0"/>
              </a:rPr>
              <a:t>Preparedness and Disaster Risk Reduction</a:t>
            </a:r>
          </a:p>
          <a:p>
            <a:endParaRPr lang="en-GB" sz="800" dirty="0" smtClean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latin typeface="Helvetica" pitchFamily="34" charset="0"/>
                <a:cs typeface="Helvetica" pitchFamily="34" charset="0"/>
              </a:rPr>
              <a:t>Permanent, long term durable housing reconstruction</a:t>
            </a:r>
          </a:p>
          <a:p>
            <a:endParaRPr lang="en-GB" sz="800" dirty="0" smtClean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latin typeface="Helvetica" pitchFamily="34" charset="0"/>
                <a:cs typeface="Helvetica" pitchFamily="34" charset="0"/>
              </a:rPr>
              <a:t>Multiple impact interventions</a:t>
            </a:r>
          </a:p>
          <a:p>
            <a:endParaRPr lang="en-GB" sz="800" dirty="0" smtClean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latin typeface="Helvetica" pitchFamily="34" charset="0"/>
                <a:cs typeface="Helvetica" pitchFamily="34" charset="0"/>
              </a:rPr>
              <a:t>Community partnerships</a:t>
            </a:r>
          </a:p>
          <a:p>
            <a:endParaRPr lang="en-GB" sz="800" dirty="0" smtClean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latin typeface="Helvetica" pitchFamily="34" charset="0"/>
                <a:cs typeface="Helvetica" pitchFamily="34" charset="0"/>
              </a:rPr>
              <a:t>Coordination</a:t>
            </a:r>
            <a:endParaRPr lang="en-GB" sz="2400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86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"/>
          <a:stretch/>
        </p:blipFill>
        <p:spPr bwMode="auto">
          <a:xfrm>
            <a:off x="539552" y="0"/>
            <a:ext cx="7920880" cy="512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80365" y="477416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Helvetica" pitchFamily="34" charset="0"/>
                <a:cs typeface="Helvetica" pitchFamily="34" charset="0"/>
              </a:rPr>
              <a:t>Time</a:t>
            </a:r>
            <a:endParaRPr lang="en-GB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180528" y="25311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Helvetica" pitchFamily="34" charset="0"/>
                <a:cs typeface="Helvetica" pitchFamily="34" charset="0"/>
              </a:rPr>
              <a:t>Money</a:t>
            </a:r>
            <a:endParaRPr lang="en-GB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2851071"/>
            <a:ext cx="972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b="1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GB" sz="1600" b="1" dirty="0" smtClean="0">
                <a:latin typeface="Helvetica" pitchFamily="34" charset="0"/>
                <a:cs typeface="Helvetica" pitchFamily="34" charset="0"/>
              </a:rPr>
              <a:t>HFH</a:t>
            </a:r>
            <a:endParaRPr lang="en-GB" sz="1600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8372" y="9317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Helvetica" pitchFamily="34" charset="0"/>
                <a:cs typeface="Helvetica" pitchFamily="34" charset="0"/>
              </a:rPr>
              <a:t>D</a:t>
            </a:r>
            <a:r>
              <a:rPr lang="en-GB" sz="2400" dirty="0" smtClean="0">
                <a:latin typeface="Helvetica" pitchFamily="34" charset="0"/>
                <a:cs typeface="Helvetica" pitchFamily="34" charset="0"/>
              </a:rPr>
              <a:t>isaster response profiles</a:t>
            </a:r>
            <a:endParaRPr lang="en-GB" sz="24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65266" y="1793240"/>
            <a:ext cx="1894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Helvetica" pitchFamily="34" charset="0"/>
                <a:cs typeface="Helvetica" pitchFamily="34" charset="0"/>
              </a:rPr>
              <a:t>Relief Agencies</a:t>
            </a:r>
          </a:p>
        </p:txBody>
      </p:sp>
    </p:spTree>
    <p:extLst>
      <p:ext uri="{BB962C8B-B14F-4D97-AF65-F5344CB8AC3E}">
        <p14:creationId xmlns:p14="http://schemas.microsoft.com/office/powerpoint/2010/main" val="89916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1875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Japan Earthquake, 2011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964" y="558820"/>
            <a:ext cx="8892480" cy="34624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GB" sz="21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Damage: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100" b="1" dirty="0" smtClean="0">
                <a:latin typeface="Helvetica" pitchFamily="34" charset="0"/>
                <a:cs typeface="Helvetica" pitchFamily="34" charset="0"/>
              </a:rPr>
              <a:t>$239 billion </a:t>
            </a:r>
            <a:r>
              <a:rPr lang="en-GB" sz="2100" dirty="0" smtClean="0">
                <a:latin typeface="Helvetica" pitchFamily="34" charset="0"/>
                <a:cs typeface="Helvetica" pitchFamily="34" charset="0"/>
              </a:rPr>
              <a:t>worth of damages – ‘most expensive natural disaster in world history’</a:t>
            </a:r>
          </a:p>
          <a:p>
            <a:endParaRPr lang="en-GB" sz="600" b="1" dirty="0" smtClean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100" b="1" dirty="0" smtClean="0">
                <a:latin typeface="Helvetica" pitchFamily="34" charset="0"/>
                <a:cs typeface="Helvetica" pitchFamily="34" charset="0"/>
              </a:rPr>
              <a:t>15,800</a:t>
            </a:r>
            <a:r>
              <a:rPr lang="en-GB" sz="2100" dirty="0" smtClean="0">
                <a:latin typeface="Helvetica" pitchFamily="34" charset="0"/>
                <a:cs typeface="Helvetica" pitchFamily="34" charset="0"/>
              </a:rPr>
              <a:t> people killed</a:t>
            </a:r>
          </a:p>
          <a:p>
            <a:endParaRPr lang="en-GB" sz="600" dirty="0" smtClean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100" b="1" dirty="0">
                <a:latin typeface="Helvetica" pitchFamily="34" charset="0"/>
                <a:cs typeface="Helvetica" pitchFamily="34" charset="0"/>
              </a:rPr>
              <a:t>4.4 million</a:t>
            </a:r>
            <a:r>
              <a:rPr lang="en-GB" sz="2100" dirty="0">
                <a:latin typeface="Helvetica" pitchFamily="34" charset="0"/>
                <a:cs typeface="Helvetica" pitchFamily="34" charset="0"/>
              </a:rPr>
              <a:t> households left </a:t>
            </a:r>
            <a:endParaRPr lang="en-GB" sz="21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GB" sz="2100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GB" sz="2100" dirty="0" smtClean="0">
                <a:latin typeface="Helvetica" pitchFamily="34" charset="0"/>
                <a:cs typeface="Helvetica" pitchFamily="34" charset="0"/>
              </a:rPr>
              <a:t>   without </a:t>
            </a:r>
            <a:r>
              <a:rPr lang="en-GB" sz="2100" dirty="0">
                <a:latin typeface="Helvetica" pitchFamily="34" charset="0"/>
                <a:cs typeface="Helvetica" pitchFamily="34" charset="0"/>
              </a:rPr>
              <a:t>electricity</a:t>
            </a:r>
          </a:p>
          <a:p>
            <a:endParaRPr lang="en-GB" sz="600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100" b="1" dirty="0">
                <a:latin typeface="Helvetica" pitchFamily="34" charset="0"/>
                <a:cs typeface="Helvetica" pitchFamily="34" charset="0"/>
              </a:rPr>
              <a:t>1.5 million</a:t>
            </a:r>
            <a:r>
              <a:rPr lang="en-GB" sz="2100" dirty="0">
                <a:latin typeface="Helvetica" pitchFamily="34" charset="0"/>
                <a:cs typeface="Helvetica" pitchFamily="34" charset="0"/>
              </a:rPr>
              <a:t> households left </a:t>
            </a:r>
            <a:endParaRPr lang="en-GB" sz="21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GB" sz="2100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GB" sz="2100" dirty="0" smtClean="0">
                <a:latin typeface="Helvetica" pitchFamily="34" charset="0"/>
                <a:cs typeface="Helvetica" pitchFamily="34" charset="0"/>
              </a:rPr>
              <a:t>   without </a:t>
            </a:r>
            <a:r>
              <a:rPr lang="en-GB" sz="2100" dirty="0">
                <a:latin typeface="Helvetica" pitchFamily="34" charset="0"/>
                <a:cs typeface="Helvetica" pitchFamily="34" charset="0"/>
              </a:rPr>
              <a:t>water </a:t>
            </a:r>
          </a:p>
          <a:p>
            <a:endParaRPr lang="en-GB" sz="2100" dirty="0" smtClean="0">
              <a:latin typeface="Helvetica" pitchFamily="34" charset="0"/>
              <a:cs typeface="Helvetica" pitchFamily="34" charset="0"/>
            </a:endParaRPr>
          </a:p>
          <a:p>
            <a:endParaRPr lang="en-GB" sz="600" dirty="0" smtClean="0">
              <a:latin typeface="Helvetica" pitchFamily="34" charset="0"/>
              <a:cs typeface="Helvetica" pitchFamily="34" charset="0"/>
            </a:endParaRPr>
          </a:p>
          <a:p>
            <a:endParaRPr lang="en-GB" sz="600" dirty="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6" name="Picture 2" descr="http://www.starteveryday.com/wp-content/uploads/2011/11/japan-earthquake-tsunami-nuclear-unforgettable-pictures-houses_33282_6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264" y="1541726"/>
            <a:ext cx="5272728" cy="355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98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7824" y="267491"/>
            <a:ext cx="4572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100" b="1" dirty="0">
                <a:latin typeface="Helvetica" pitchFamily="34" charset="0"/>
                <a:cs typeface="Helvetica" pitchFamily="34" charset="0"/>
              </a:rPr>
              <a:t>130,000</a:t>
            </a:r>
            <a:r>
              <a:rPr lang="en-GB" sz="2100" dirty="0">
                <a:latin typeface="Helvetica" pitchFamily="34" charset="0"/>
                <a:cs typeface="Helvetica" pitchFamily="34" charset="0"/>
              </a:rPr>
              <a:t> buildings totally collapsed</a:t>
            </a:r>
          </a:p>
          <a:p>
            <a:endParaRPr lang="en-GB" sz="600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100" b="1" dirty="0">
                <a:latin typeface="Helvetica" pitchFamily="34" charset="0"/>
                <a:cs typeface="Helvetica" pitchFamily="34" charset="0"/>
              </a:rPr>
              <a:t>254,000</a:t>
            </a:r>
            <a:r>
              <a:rPr lang="en-GB" sz="2100" dirty="0">
                <a:latin typeface="Helvetica" pitchFamily="34" charset="0"/>
                <a:cs typeface="Helvetica" pitchFamily="34" charset="0"/>
              </a:rPr>
              <a:t> buildings ‘half collapsed’</a:t>
            </a:r>
          </a:p>
          <a:p>
            <a:endParaRPr lang="en-GB" sz="600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100" b="1" dirty="0">
                <a:latin typeface="Helvetica" pitchFamily="34" charset="0"/>
                <a:cs typeface="Helvetica" pitchFamily="34" charset="0"/>
              </a:rPr>
              <a:t>691,000</a:t>
            </a:r>
            <a:r>
              <a:rPr lang="en-GB" sz="2100" dirty="0">
                <a:latin typeface="Helvetica" pitchFamily="34" charset="0"/>
                <a:cs typeface="Helvetica" pitchFamily="34" charset="0"/>
              </a:rPr>
              <a:t> partially collapsed </a:t>
            </a:r>
          </a:p>
        </p:txBody>
      </p:sp>
      <p:pic>
        <p:nvPicPr>
          <p:cNvPr id="1026" name="Picture 2" descr="http://hal.habitatforhumanity.org.uk/filestore/4/6/6/8_a8fe2cf06026696/4668scr_8c403b83c4ad8cb.jpg?v=2011-06-07+12%3A28%3A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5" y="267494"/>
            <a:ext cx="2778833" cy="329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851670"/>
            <a:ext cx="660648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1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Response:</a:t>
            </a:r>
          </a:p>
          <a:p>
            <a:endParaRPr lang="en-GB" sz="600" dirty="0" smtClean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100" dirty="0" smtClean="0">
                <a:latin typeface="Helvetica" pitchFamily="34" charset="0"/>
                <a:cs typeface="Helvetica" pitchFamily="34" charset="0"/>
              </a:rPr>
              <a:t>Working </a:t>
            </a:r>
            <a:r>
              <a:rPr lang="en-GB" sz="2100" dirty="0">
                <a:latin typeface="Helvetica" pitchFamily="34" charset="0"/>
                <a:cs typeface="Helvetica" pitchFamily="34" charset="0"/>
              </a:rPr>
              <a:t>in Iwate and Miyagi Prefectures </a:t>
            </a:r>
          </a:p>
          <a:p>
            <a:endParaRPr lang="en-GB" sz="400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100" dirty="0">
                <a:latin typeface="Helvetica" pitchFamily="34" charset="0"/>
                <a:cs typeface="Helvetica" pitchFamily="34" charset="0"/>
              </a:rPr>
              <a:t>Habitat volunteers have spent equivalent of </a:t>
            </a:r>
            <a:endParaRPr lang="en-GB" sz="21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GB" sz="2100" b="1" dirty="0" smtClean="0">
                <a:latin typeface="Helvetica" pitchFamily="34" charset="0"/>
                <a:cs typeface="Helvetica" pitchFamily="34" charset="0"/>
              </a:rPr>
              <a:t>    10,000 </a:t>
            </a:r>
            <a:r>
              <a:rPr lang="en-GB" sz="2100" b="1" dirty="0">
                <a:latin typeface="Helvetica" pitchFamily="34" charset="0"/>
                <a:cs typeface="Helvetica" pitchFamily="34" charset="0"/>
              </a:rPr>
              <a:t>days </a:t>
            </a:r>
            <a:r>
              <a:rPr lang="en-GB" sz="2100" dirty="0">
                <a:latin typeface="Helvetica" pitchFamily="34" charset="0"/>
                <a:cs typeface="Helvetica" pitchFamily="34" charset="0"/>
              </a:rPr>
              <a:t>clearing debris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400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100" b="1" dirty="0">
                <a:latin typeface="Helvetica" pitchFamily="34" charset="0"/>
                <a:cs typeface="Helvetica" pitchFamily="34" charset="0"/>
              </a:rPr>
              <a:t>1,000</a:t>
            </a:r>
            <a:r>
              <a:rPr lang="en-GB" sz="2100" dirty="0">
                <a:latin typeface="Helvetica" pitchFamily="34" charset="0"/>
                <a:cs typeface="Helvetica" pitchFamily="34" charset="0"/>
              </a:rPr>
              <a:t> volunteers travelled to communities in northern japan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400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100" b="1" dirty="0">
                <a:latin typeface="Helvetica" pitchFamily="34" charset="0"/>
                <a:cs typeface="Helvetica" pitchFamily="34" charset="0"/>
              </a:rPr>
              <a:t>15,000</a:t>
            </a:r>
            <a:r>
              <a:rPr lang="en-GB" sz="2100" dirty="0">
                <a:latin typeface="Helvetica" pitchFamily="34" charset="0"/>
                <a:cs typeface="Helvetica" pitchFamily="34" charset="0"/>
              </a:rPr>
              <a:t> people supported </a:t>
            </a:r>
          </a:p>
        </p:txBody>
      </p:sp>
    </p:spTree>
    <p:extLst>
      <p:ext uri="{BB962C8B-B14F-4D97-AF65-F5344CB8AC3E}">
        <p14:creationId xmlns:p14="http://schemas.microsoft.com/office/powerpoint/2010/main" val="348153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89730"/>
            <a:ext cx="792088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GB" sz="600" dirty="0" smtClean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200" dirty="0" smtClean="0">
                <a:latin typeface="Helvetica" pitchFamily="34" charset="0"/>
                <a:cs typeface="Helvetica" pitchFamily="34" charset="0"/>
              </a:rPr>
              <a:t>Re-build consultations provided for </a:t>
            </a:r>
            <a:r>
              <a:rPr lang="en-GB" sz="2200" b="1" dirty="0" smtClean="0">
                <a:latin typeface="Helvetica" pitchFamily="34" charset="0"/>
                <a:cs typeface="Helvetica" pitchFamily="34" charset="0"/>
              </a:rPr>
              <a:t>1,000</a:t>
            </a:r>
            <a:r>
              <a:rPr lang="en-GB" sz="2200" dirty="0" smtClean="0">
                <a:latin typeface="Helvetica" pitchFamily="34" charset="0"/>
                <a:cs typeface="Helvetica" pitchFamily="34" charset="0"/>
              </a:rPr>
              <a:t> families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600" dirty="0" smtClean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200" dirty="0" smtClean="0">
                <a:latin typeface="Helvetica" pitchFamily="34" charset="0"/>
                <a:cs typeface="Helvetica" pitchFamily="34" charset="0"/>
              </a:rPr>
              <a:t>Distribution of household and winter items to </a:t>
            </a:r>
            <a:r>
              <a:rPr lang="en-GB" sz="2200" b="1" dirty="0" smtClean="0">
                <a:latin typeface="Helvetica" pitchFamily="34" charset="0"/>
                <a:cs typeface="Helvetica" pitchFamily="34" charset="0"/>
              </a:rPr>
              <a:t>3,900</a:t>
            </a:r>
            <a:r>
              <a:rPr lang="en-GB" sz="2200" dirty="0" smtClean="0">
                <a:latin typeface="Helvetica" pitchFamily="34" charset="0"/>
                <a:cs typeface="Helvetica" pitchFamily="34" charset="0"/>
              </a:rPr>
              <a:t> families</a:t>
            </a:r>
          </a:p>
          <a:p>
            <a:endParaRPr lang="en-GB" sz="600" dirty="0" smtClean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200" b="1" dirty="0" smtClean="0">
                <a:latin typeface="Helvetica" pitchFamily="34" charset="0"/>
                <a:cs typeface="Helvetica" pitchFamily="34" charset="0"/>
              </a:rPr>
              <a:t>400</a:t>
            </a:r>
            <a:r>
              <a:rPr lang="en-GB" sz="2200" dirty="0" smtClean="0">
                <a:latin typeface="Helvetica" pitchFamily="34" charset="0"/>
                <a:cs typeface="Helvetica" pitchFamily="34" charset="0"/>
              </a:rPr>
              <a:t> homes cleared</a:t>
            </a:r>
          </a:p>
          <a:p>
            <a:endParaRPr lang="en-GB" sz="600" dirty="0" smtClean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200" dirty="0" smtClean="0">
                <a:latin typeface="Helvetica" pitchFamily="34" charset="0"/>
                <a:cs typeface="Helvetica" pitchFamily="34" charset="0"/>
              </a:rPr>
              <a:t>Repaired </a:t>
            </a:r>
            <a:r>
              <a:rPr lang="en-GB" sz="2200" b="1" dirty="0" smtClean="0">
                <a:latin typeface="Helvetica" pitchFamily="34" charset="0"/>
                <a:cs typeface="Helvetica" pitchFamily="34" charset="0"/>
              </a:rPr>
              <a:t>160</a:t>
            </a:r>
            <a:r>
              <a:rPr lang="en-GB" sz="2200" dirty="0" smtClean="0">
                <a:latin typeface="Helvetica" pitchFamily="34" charset="0"/>
                <a:cs typeface="Helvetica" pitchFamily="34" charset="0"/>
              </a:rPr>
              <a:t> houses</a:t>
            </a:r>
          </a:p>
          <a:p>
            <a:endParaRPr lang="en-GB" sz="600" dirty="0" smtClean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200" dirty="0" smtClean="0">
                <a:latin typeface="Helvetica" pitchFamily="34" charset="0"/>
                <a:cs typeface="Helvetica" pitchFamily="34" charset="0"/>
              </a:rPr>
              <a:t>Raised over </a:t>
            </a:r>
            <a:r>
              <a:rPr lang="en-GB" sz="2200" b="1" dirty="0" smtClean="0">
                <a:latin typeface="Helvetica" pitchFamily="34" charset="0"/>
                <a:cs typeface="Helvetica" pitchFamily="34" charset="0"/>
              </a:rPr>
              <a:t>$4.5 million </a:t>
            </a:r>
            <a:r>
              <a:rPr lang="en-GB" sz="2200" dirty="0" smtClean="0">
                <a:latin typeface="Helvetica" pitchFamily="34" charset="0"/>
                <a:cs typeface="Helvetica" pitchFamily="34" charset="0"/>
              </a:rPr>
              <a:t>for</a:t>
            </a:r>
          </a:p>
          <a:p>
            <a:r>
              <a:rPr lang="en-GB" sz="2200" dirty="0" smtClean="0">
                <a:latin typeface="Helvetica" pitchFamily="34" charset="0"/>
                <a:cs typeface="Helvetica" pitchFamily="34" charset="0"/>
              </a:rPr>
              <a:t>    disaster response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2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" name="Picture 2" descr="http://hal.habitatforhumanity.org.uk/filestore/1/5/2/1/4_6b12a77e9329f5c/15214scr_9721fac66dc38da.jpg?v=2012-03-14+12%3A16%3A0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79662"/>
            <a:ext cx="4892197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46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209" y="1275606"/>
            <a:ext cx="5154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Helvetica" pitchFamily="34" charset="0"/>
                <a:cs typeface="Helvetica" pitchFamily="34" charset="0"/>
              </a:rPr>
              <a:t>Video link:</a:t>
            </a:r>
          </a:p>
          <a:p>
            <a:endParaRPr lang="en-GB" b="1" u="sng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GB" b="1" dirty="0" smtClean="0">
                <a:latin typeface="Helvetica" pitchFamily="34" charset="0"/>
                <a:cs typeface="Helvetica" pitchFamily="34" charset="0"/>
              </a:rPr>
              <a:t>‘Hammers of Hope: Helping Northern Japan Rebuild’</a:t>
            </a:r>
            <a:endParaRPr lang="en-GB" b="1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62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411510"/>
            <a:ext cx="648072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>
                <a:latin typeface="Helvetica" pitchFamily="34" charset="0"/>
                <a:cs typeface="Helvetica" pitchFamily="34" charset="0"/>
              </a:rPr>
              <a:t>Reconstruction following a disaster</a:t>
            </a:r>
          </a:p>
          <a:p>
            <a:endParaRPr lang="en-GB" dirty="0">
              <a:latin typeface="Helvetica" pitchFamily="34" charset="0"/>
              <a:cs typeface="Helvetica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>
                <a:latin typeface="Helvetica" pitchFamily="34" charset="0"/>
                <a:cs typeface="Helvetica" pitchFamily="34" charset="0"/>
              </a:rPr>
              <a:t>What is Habitat for Humanity?</a:t>
            </a:r>
          </a:p>
          <a:p>
            <a:endParaRPr lang="en-GB" sz="8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GB" sz="2400" dirty="0" smtClean="0">
                <a:latin typeface="Helvetica" pitchFamily="34" charset="0"/>
                <a:cs typeface="Helvetica" pitchFamily="34" charset="0"/>
              </a:rPr>
              <a:t>2. HFH History in disaster reconstruction</a:t>
            </a:r>
          </a:p>
          <a:p>
            <a:endParaRPr lang="en-GB" sz="8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GB" sz="2400" dirty="0" smtClean="0">
                <a:latin typeface="Helvetica" pitchFamily="34" charset="0"/>
                <a:cs typeface="Helvetica" pitchFamily="34" charset="0"/>
              </a:rPr>
              <a:t>3. A picture of disaster trends</a:t>
            </a:r>
          </a:p>
          <a:p>
            <a:pPr marL="342900" indent="-342900">
              <a:buFont typeface="+mj-lt"/>
              <a:buAutoNum type="arabicPeriod"/>
            </a:pPr>
            <a:endParaRPr lang="en-GB" sz="8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GB" sz="2400" dirty="0" smtClean="0">
                <a:latin typeface="Helvetica" pitchFamily="34" charset="0"/>
                <a:cs typeface="Helvetica" pitchFamily="34" charset="0"/>
              </a:rPr>
              <a:t>4. HFH strategy – “Pathways to Permanence”</a:t>
            </a:r>
          </a:p>
          <a:p>
            <a:endParaRPr lang="en-GB" sz="8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GB" sz="2400" dirty="0" smtClean="0">
                <a:latin typeface="Helvetica" pitchFamily="34" charset="0"/>
                <a:cs typeface="Helvetica" pitchFamily="34" charset="0"/>
              </a:rPr>
              <a:t>5. HFH Japan Response</a:t>
            </a:r>
            <a:endParaRPr lang="en-GB" sz="2400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95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9043" y="555526"/>
            <a:ext cx="917304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Helvetica" pitchFamily="34" charset="0"/>
                <a:cs typeface="Helvetica" pitchFamily="34" charset="0"/>
              </a:rPr>
              <a:t>“People affected by disaster are</a:t>
            </a:r>
          </a:p>
          <a:p>
            <a:pPr algn="ctr"/>
            <a:r>
              <a:rPr lang="en-GB" sz="4000" b="1" dirty="0" smtClean="0">
                <a:latin typeface="Helvetica" pitchFamily="34" charset="0"/>
                <a:cs typeface="Helvetica" pitchFamily="34" charset="0"/>
              </a:rPr>
              <a:t>not victims; they are the first responders during an emergency and the most critical partners in reconstruction.” </a:t>
            </a:r>
          </a:p>
          <a:p>
            <a:pPr algn="ctr"/>
            <a:endParaRPr lang="en-GB" sz="2600" b="1" dirty="0" smtClean="0">
              <a:latin typeface="Helvetica" pitchFamily="34" charset="0"/>
              <a:cs typeface="Helvetica" pitchFamily="34" charset="0"/>
            </a:endParaRPr>
          </a:p>
          <a:p>
            <a:pPr algn="ctr"/>
            <a:r>
              <a:rPr lang="en-GB" sz="2400" dirty="0" smtClean="0">
                <a:latin typeface="Helvetica" pitchFamily="34" charset="0"/>
                <a:cs typeface="Helvetica" pitchFamily="34" charset="0"/>
              </a:rPr>
              <a:t>World Bank 2010</a:t>
            </a:r>
            <a:endParaRPr lang="en-GB" sz="2400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44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" t="15238" r="3095" b="6032"/>
          <a:stretch/>
        </p:blipFill>
        <p:spPr>
          <a:xfrm>
            <a:off x="179512" y="123478"/>
            <a:ext cx="8792316" cy="4896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23728" y="123478"/>
            <a:ext cx="3024336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54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-308570"/>
            <a:ext cx="7344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Total homes built and repaired FY 11/12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(including </a:t>
            </a:r>
            <a:r>
              <a:rPr lang="en-GB" sz="2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disaster response):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 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563200"/>
              </p:ext>
            </p:extLst>
          </p:nvPr>
        </p:nvGraphicFramePr>
        <p:xfrm>
          <a:off x="816556" y="339502"/>
          <a:ext cx="7947273" cy="4713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550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40078"/>
            <a:ext cx="58681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Hurricane Mitch, 1998</a:t>
            </a:r>
          </a:p>
          <a:p>
            <a:r>
              <a:rPr lang="en-GB" sz="32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Central America</a:t>
            </a:r>
          </a:p>
          <a:p>
            <a:r>
              <a:rPr lang="en-GB" sz="2200" dirty="0">
                <a:latin typeface="Helvetica" pitchFamily="34" charset="0"/>
                <a:cs typeface="Helvetica" pitchFamily="34" charset="0"/>
              </a:rPr>
              <a:t>Over </a:t>
            </a:r>
            <a:r>
              <a:rPr lang="en-GB" sz="2200" b="1" dirty="0">
                <a:latin typeface="Helvetica" pitchFamily="34" charset="0"/>
                <a:cs typeface="Helvetica" pitchFamily="34" charset="0"/>
              </a:rPr>
              <a:t>$</a:t>
            </a:r>
            <a:r>
              <a:rPr lang="en-GB" sz="2200" b="1" dirty="0" smtClean="0">
                <a:latin typeface="Helvetica" pitchFamily="34" charset="0"/>
                <a:cs typeface="Helvetica" pitchFamily="34" charset="0"/>
              </a:rPr>
              <a:t>6 billion</a:t>
            </a:r>
            <a:r>
              <a:rPr lang="en-GB" sz="22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GB" sz="2200" dirty="0">
                <a:latin typeface="Helvetica" pitchFamily="34" charset="0"/>
                <a:cs typeface="Helvetica" pitchFamily="34" charset="0"/>
              </a:rPr>
              <a:t>worth of damage caused</a:t>
            </a:r>
          </a:p>
          <a:p>
            <a:endParaRPr lang="en-GB" sz="3200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en-GB" sz="32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080" y="1491631"/>
            <a:ext cx="42228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200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200" dirty="0" smtClean="0">
                <a:latin typeface="Helvetica" pitchFamily="34" charset="0"/>
                <a:cs typeface="Helvetica" pitchFamily="34" charset="0"/>
              </a:rPr>
              <a:t>Nearly </a:t>
            </a:r>
            <a:r>
              <a:rPr lang="en-GB" sz="2200" b="1" dirty="0" smtClean="0">
                <a:latin typeface="Helvetica" pitchFamily="34" charset="0"/>
                <a:cs typeface="Helvetica" pitchFamily="34" charset="0"/>
              </a:rPr>
              <a:t>5,000 houses</a:t>
            </a:r>
            <a:r>
              <a:rPr lang="en-GB" sz="2200" dirty="0" smtClean="0">
                <a:latin typeface="Helvetica" pitchFamily="34" charset="0"/>
                <a:cs typeface="Helvetica" pitchFamily="34" charset="0"/>
              </a:rPr>
              <a:t> built and repaired in Guatemala, El Salvador, Honduras, Nicaragua and the Dominican Republic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200" dirty="0" smtClean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2200" dirty="0"/>
          </a:p>
        </p:txBody>
      </p:sp>
      <p:pic>
        <p:nvPicPr>
          <p:cNvPr id="1026" name="Picture 2" descr="NOAA Photo Library Image - wea024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353" y="1995685"/>
            <a:ext cx="4557315" cy="298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03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40078"/>
            <a:ext cx="586814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Gujarat Earthquake, 2001</a:t>
            </a:r>
            <a:r>
              <a:rPr lang="en-GB" sz="32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</a:t>
            </a:r>
          </a:p>
          <a:p>
            <a:r>
              <a:rPr lang="en-GB" sz="32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India</a:t>
            </a:r>
          </a:p>
          <a:p>
            <a:r>
              <a:rPr lang="en-GB" sz="2200" b="1" dirty="0">
                <a:latin typeface="Helvetica" pitchFamily="34" charset="0"/>
                <a:cs typeface="Helvetica" pitchFamily="34" charset="0"/>
              </a:rPr>
              <a:t>20,000</a:t>
            </a:r>
            <a:r>
              <a:rPr lang="en-GB" sz="2200" dirty="0">
                <a:latin typeface="Helvetica" pitchFamily="34" charset="0"/>
                <a:cs typeface="Helvetica" pitchFamily="34" charset="0"/>
              </a:rPr>
              <a:t> deaths and </a:t>
            </a:r>
            <a:r>
              <a:rPr lang="en-GB" sz="2200" b="1" dirty="0">
                <a:latin typeface="Helvetica" pitchFamily="34" charset="0"/>
                <a:cs typeface="Helvetica" pitchFamily="34" charset="0"/>
              </a:rPr>
              <a:t>167,000</a:t>
            </a:r>
            <a:r>
              <a:rPr lang="en-GB" sz="2200" dirty="0">
                <a:latin typeface="Helvetica" pitchFamily="34" charset="0"/>
                <a:cs typeface="Helvetica" pitchFamily="34" charset="0"/>
              </a:rPr>
              <a:t> injured</a:t>
            </a:r>
          </a:p>
          <a:p>
            <a:endParaRPr lang="en-GB" sz="32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745210"/>
            <a:ext cx="46085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200" dirty="0" smtClean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200" b="1" dirty="0" smtClean="0">
                <a:latin typeface="Helvetica" pitchFamily="34" charset="0"/>
                <a:cs typeface="Helvetica" pitchFamily="34" charset="0"/>
              </a:rPr>
              <a:t>541 homes </a:t>
            </a:r>
            <a:r>
              <a:rPr lang="en-GB" sz="2200" dirty="0" smtClean="0">
                <a:latin typeface="Helvetica" pitchFamily="34" charset="0"/>
                <a:cs typeface="Helvetica" pitchFamily="34" charset="0"/>
              </a:rPr>
              <a:t>built and repaired in Gujarat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200" b="1" dirty="0">
                <a:latin typeface="Helvetica" pitchFamily="34" charset="0"/>
                <a:cs typeface="Helvetica" pitchFamily="34" charset="0"/>
              </a:rPr>
              <a:t>664 houses </a:t>
            </a:r>
            <a:r>
              <a:rPr lang="en-GB" sz="2200" dirty="0" smtClean="0">
                <a:latin typeface="Helvetica" pitchFamily="34" charset="0"/>
                <a:cs typeface="Helvetica" pitchFamily="34" charset="0"/>
              </a:rPr>
              <a:t>built and repaired in </a:t>
            </a:r>
            <a:r>
              <a:rPr lang="en-GB" sz="2200" dirty="0" err="1">
                <a:latin typeface="Helvetica" pitchFamily="34" charset="0"/>
                <a:cs typeface="Helvetica" pitchFamily="34" charset="0"/>
              </a:rPr>
              <a:t>Sikhra</a:t>
            </a:r>
            <a:r>
              <a:rPr lang="en-GB" sz="2200" dirty="0">
                <a:latin typeface="Helvetica" pitchFamily="34" charset="0"/>
                <a:cs typeface="Helvetica" pitchFamily="34" charset="0"/>
              </a:rPr>
              <a:t> and </a:t>
            </a:r>
            <a:r>
              <a:rPr lang="en-GB" sz="2200" dirty="0" err="1">
                <a:latin typeface="Helvetica" pitchFamily="34" charset="0"/>
                <a:cs typeface="Helvetica" pitchFamily="34" charset="0"/>
              </a:rPr>
              <a:t>Khumbariya</a:t>
            </a:r>
            <a:r>
              <a:rPr lang="en-GB" sz="2200" dirty="0">
                <a:latin typeface="Helvetica" pitchFamily="34" charset="0"/>
                <a:cs typeface="Helvetica" pitchFamily="34" charset="0"/>
              </a:rPr>
              <a:t>.</a:t>
            </a:r>
            <a:endParaRPr lang="en-GB" sz="2200" dirty="0" smtClean="0">
              <a:latin typeface="Helvetica" pitchFamily="34" charset="0"/>
              <a:cs typeface="Helvetica" pitchFamily="34" charset="0"/>
            </a:endParaRPr>
          </a:p>
          <a:p>
            <a:endParaRPr lang="en-GB" sz="22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45210"/>
            <a:ext cx="4335760" cy="32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9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40941"/>
            <a:ext cx="5868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Indian Ocean Tsunami, 2004</a:t>
            </a:r>
            <a:r>
              <a:rPr lang="en-GB" sz="32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504" y="535713"/>
            <a:ext cx="7056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Helvetica" pitchFamily="34" charset="0"/>
                <a:cs typeface="Helvetica" pitchFamily="34" charset="0"/>
              </a:rPr>
              <a:t>More than </a:t>
            </a:r>
            <a:r>
              <a:rPr lang="en-GB" sz="2200" b="1" dirty="0" smtClean="0">
                <a:latin typeface="Helvetica" pitchFamily="34" charset="0"/>
                <a:cs typeface="Helvetica" pitchFamily="34" charset="0"/>
              </a:rPr>
              <a:t>225,000</a:t>
            </a:r>
            <a:r>
              <a:rPr lang="en-GB" sz="2200" dirty="0" smtClean="0">
                <a:latin typeface="Helvetica" pitchFamily="34" charset="0"/>
                <a:cs typeface="Helvetica" pitchFamily="34" charset="0"/>
              </a:rPr>
              <a:t> deaths and disappearances </a:t>
            </a:r>
          </a:p>
          <a:p>
            <a:r>
              <a:rPr lang="en-GB" sz="2200" b="1" dirty="0">
                <a:latin typeface="Helvetica" pitchFamily="34" charset="0"/>
                <a:cs typeface="Helvetica" pitchFamily="34" charset="0"/>
              </a:rPr>
              <a:t>141,000 </a:t>
            </a:r>
            <a:r>
              <a:rPr lang="en-GB" sz="2200" dirty="0">
                <a:latin typeface="Helvetica" pitchFamily="34" charset="0"/>
                <a:cs typeface="Helvetica" pitchFamily="34" charset="0"/>
              </a:rPr>
              <a:t>houses destroyed</a:t>
            </a:r>
            <a:r>
              <a:rPr lang="en-GB" sz="22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</a:t>
            </a:r>
          </a:p>
          <a:p>
            <a:r>
              <a:rPr lang="en-GB" sz="2200" dirty="0" smtClean="0">
                <a:latin typeface="Helvetica" pitchFamily="34" charset="0"/>
                <a:cs typeface="Helvetica" pitchFamily="34" charset="0"/>
              </a:rPr>
              <a:t> </a:t>
            </a:r>
            <a:endParaRPr lang="en-GB" sz="22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4100" name="Picture 4" descr="http://farm4.staticflickr.com/3240/2486188528_14d19e88bd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56835"/>
            <a:ext cx="4320480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2055" y="1365192"/>
            <a:ext cx="45365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Thailand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b="1" dirty="0" smtClean="0">
                <a:latin typeface="Helvetica" pitchFamily="34" charset="0"/>
                <a:cs typeface="Helvetica" pitchFamily="34" charset="0"/>
              </a:rPr>
              <a:t>2,000</a:t>
            </a:r>
            <a:r>
              <a:rPr lang="en-GB" sz="2000" dirty="0" smtClean="0">
                <a:latin typeface="Helvetica" pitchFamily="34" charset="0"/>
                <a:cs typeface="Helvetica" pitchFamily="34" charset="0"/>
              </a:rPr>
              <a:t> homes built or repaired</a:t>
            </a:r>
          </a:p>
          <a:p>
            <a:r>
              <a:rPr lang="en-GB" sz="20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Indonesia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b="1" dirty="0" smtClean="0">
                <a:latin typeface="Helvetica" pitchFamily="34" charset="0"/>
                <a:cs typeface="Helvetica" pitchFamily="34" charset="0"/>
              </a:rPr>
              <a:t>5,970</a:t>
            </a:r>
            <a:r>
              <a:rPr lang="en-GB" sz="2000" dirty="0" smtClean="0">
                <a:latin typeface="Helvetica" pitchFamily="34" charset="0"/>
                <a:cs typeface="Helvetica" pitchFamily="34" charset="0"/>
              </a:rPr>
              <a:t> homes built or repaired in North Aceh</a:t>
            </a:r>
          </a:p>
          <a:p>
            <a:r>
              <a:rPr lang="en-GB" sz="20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Sri Lanka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b="1" dirty="0" smtClean="0">
                <a:latin typeface="Helvetica" pitchFamily="34" charset="0"/>
                <a:cs typeface="Helvetica" pitchFamily="34" charset="0"/>
              </a:rPr>
              <a:t>2,880</a:t>
            </a:r>
            <a:r>
              <a:rPr lang="en-GB" sz="2000" dirty="0" smtClean="0">
                <a:latin typeface="Helvetica" pitchFamily="34" charset="0"/>
                <a:cs typeface="Helvetica" pitchFamily="34" charset="0"/>
              </a:rPr>
              <a:t> homes built or repaired</a:t>
            </a:r>
          </a:p>
          <a:p>
            <a:r>
              <a:rPr lang="en-GB" sz="20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India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b="1" dirty="0" smtClean="0">
                <a:latin typeface="Helvetica" pitchFamily="34" charset="0"/>
                <a:cs typeface="Helvetica" pitchFamily="34" charset="0"/>
              </a:rPr>
              <a:t>11,711</a:t>
            </a:r>
            <a:r>
              <a:rPr lang="en-GB" sz="2000" dirty="0" smtClean="0">
                <a:latin typeface="Helvetica" pitchFamily="34" charset="0"/>
                <a:cs typeface="Helvetica" pitchFamily="34" charset="0"/>
              </a:rPr>
              <a:t> homes built or repaired</a:t>
            </a:r>
            <a:endParaRPr lang="en-GB" sz="2000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84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40078"/>
            <a:ext cx="756084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Hurricanes Katrina and Rita, 2005</a:t>
            </a:r>
            <a:endParaRPr lang="en-GB" sz="3200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r>
              <a:rPr lang="en-GB" sz="32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Gulf Coast, USA</a:t>
            </a:r>
          </a:p>
          <a:p>
            <a:r>
              <a:rPr lang="en-GB" sz="2200" dirty="0" smtClean="0">
                <a:latin typeface="Helvetica" pitchFamily="34" charset="0"/>
                <a:cs typeface="Helvetica" pitchFamily="34" charset="0"/>
              </a:rPr>
              <a:t>Over </a:t>
            </a:r>
            <a:r>
              <a:rPr lang="en-GB" sz="2200" b="1" dirty="0" smtClean="0">
                <a:latin typeface="Helvetica" pitchFamily="34" charset="0"/>
                <a:cs typeface="Helvetica" pitchFamily="34" charset="0"/>
              </a:rPr>
              <a:t>$120 billion </a:t>
            </a:r>
            <a:r>
              <a:rPr lang="en-GB" sz="2200" dirty="0" smtClean="0">
                <a:latin typeface="Helvetica" pitchFamily="34" charset="0"/>
                <a:cs typeface="Helvetica" pitchFamily="34" charset="0"/>
              </a:rPr>
              <a:t>worth of combined damages </a:t>
            </a:r>
          </a:p>
          <a:p>
            <a:r>
              <a:rPr lang="en-GB" sz="2400" dirty="0"/>
              <a:t>550,000 homes </a:t>
            </a:r>
            <a:r>
              <a:rPr lang="en-GB" sz="2400" dirty="0" smtClean="0"/>
              <a:t>damaged </a:t>
            </a:r>
            <a:endParaRPr lang="en-GB" sz="2200" dirty="0" smtClean="0">
              <a:latin typeface="Helvetica" pitchFamily="34" charset="0"/>
              <a:cs typeface="Helvetica" pitchFamily="34" charset="0"/>
            </a:endParaRPr>
          </a:p>
          <a:p>
            <a:endParaRPr lang="en-GB" sz="32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139702"/>
            <a:ext cx="4111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600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200" b="1" dirty="0" smtClean="0">
                <a:latin typeface="Helvetica" pitchFamily="34" charset="0"/>
                <a:cs typeface="Helvetica" pitchFamily="34" charset="0"/>
              </a:rPr>
              <a:t>2,219</a:t>
            </a:r>
            <a:r>
              <a:rPr lang="en-GB" sz="22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GB" sz="2200" dirty="0">
                <a:latin typeface="Helvetica" pitchFamily="34" charset="0"/>
                <a:cs typeface="Helvetica" pitchFamily="34" charset="0"/>
              </a:rPr>
              <a:t>Habitat homes have been built </a:t>
            </a:r>
            <a:r>
              <a:rPr lang="en-GB" sz="2200" dirty="0" smtClean="0">
                <a:latin typeface="Helvetica" pitchFamily="34" charset="0"/>
                <a:cs typeface="Helvetica" pitchFamily="34" charset="0"/>
              </a:rPr>
              <a:t>or repaired since 2005</a:t>
            </a:r>
            <a:endParaRPr lang="en-GB" sz="22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935" y="1923678"/>
            <a:ext cx="4549223" cy="304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6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40078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Chile Earthquake, 2010</a:t>
            </a:r>
          </a:p>
          <a:p>
            <a:r>
              <a:rPr lang="en-GB" sz="2200" b="1" dirty="0" smtClean="0">
                <a:latin typeface="Helvetica" pitchFamily="34" charset="0"/>
                <a:cs typeface="Helvetica" pitchFamily="34" charset="0"/>
              </a:rPr>
              <a:t>500,000</a:t>
            </a:r>
            <a:r>
              <a:rPr lang="en-GB" sz="2200" dirty="0" smtClean="0">
                <a:latin typeface="Helvetica" pitchFamily="34" charset="0"/>
                <a:cs typeface="Helvetica" pitchFamily="34" charset="0"/>
              </a:rPr>
              <a:t> homes sustained considerable damage</a:t>
            </a:r>
          </a:p>
        </p:txBody>
      </p:sp>
      <p:sp>
        <p:nvSpPr>
          <p:cNvPr id="3" name="Rectangle 2"/>
          <p:cNvSpPr/>
          <p:nvPr/>
        </p:nvSpPr>
        <p:spPr>
          <a:xfrm>
            <a:off x="244273" y="1175142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>
                <a:latin typeface="Helvetica" pitchFamily="34" charset="0"/>
                <a:cs typeface="Helvetica" pitchFamily="34" charset="0"/>
              </a:rPr>
              <a:t>Construction of </a:t>
            </a:r>
            <a:r>
              <a:rPr lang="en-GB" sz="2200" b="1" dirty="0" smtClean="0">
                <a:latin typeface="Helvetica" pitchFamily="34" charset="0"/>
                <a:cs typeface="Helvetica" pitchFamily="34" charset="0"/>
              </a:rPr>
              <a:t>1,000</a:t>
            </a:r>
            <a:r>
              <a:rPr lang="en-GB" sz="2200" dirty="0" smtClean="0">
                <a:latin typeface="Helvetica" pitchFamily="34" charset="0"/>
                <a:cs typeface="Helvetica" pitchFamily="34" charset="0"/>
              </a:rPr>
              <a:t> new earthquake resistant core homes</a:t>
            </a:r>
          </a:p>
          <a:p>
            <a:endParaRPr lang="en-GB" sz="2200" dirty="0" smtClean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200" dirty="0" smtClean="0">
                <a:latin typeface="Helvetica" pitchFamily="34" charset="0"/>
                <a:cs typeface="Helvetica" pitchFamily="34" charset="0"/>
              </a:rPr>
              <a:t>Repair of </a:t>
            </a:r>
            <a:r>
              <a:rPr lang="en-GB" sz="2200" b="1" dirty="0" smtClean="0">
                <a:latin typeface="Helvetica" pitchFamily="34" charset="0"/>
                <a:cs typeface="Helvetica" pitchFamily="34" charset="0"/>
              </a:rPr>
              <a:t>4,000</a:t>
            </a:r>
            <a:r>
              <a:rPr lang="en-GB" sz="2200" dirty="0" smtClean="0">
                <a:latin typeface="Helvetica" pitchFamily="34" charset="0"/>
                <a:cs typeface="Helvetica" pitchFamily="34" charset="0"/>
              </a:rPr>
              <a:t> damaged homes</a:t>
            </a:r>
            <a:endParaRPr lang="en-GB" sz="22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9218" name="Picture 2" descr="http://assets.inhabitat.com/wp-content/uploads/2010/03/2010-Chile-Earthquake-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273" y="2283718"/>
            <a:ext cx="4292338" cy="275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18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MS_OFFICEID" val="London"/>
  <p:tag name="TMS_CULTUREID" val="English-UK"/>
  <p:tag name="TMS_BUSINESSUNITID" val="Linklaters-LLP"/>
  <p:tag name="TMS_TEMPLATE_ID" val="Linklaters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2584</TotalTime>
  <Words>518</Words>
  <Application>Microsoft Office PowerPoint</Application>
  <PresentationFormat>On-screen Show (16:9)</PresentationFormat>
  <Paragraphs>127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Reconstruction following a disaster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Davies, Alexandra</dc:creator>
  <cp:lastModifiedBy>Alice Marsh</cp:lastModifiedBy>
  <cp:revision>213</cp:revision>
  <cp:lastPrinted>2012-11-05T14:38:21Z</cp:lastPrinted>
  <dcterms:created xsi:type="dcterms:W3CDTF">2011-09-07T13:40:18Z</dcterms:created>
  <dcterms:modified xsi:type="dcterms:W3CDTF">2012-11-08T11:19:37Z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Version">
    <vt:lpwstr>R.2010-1</vt:lpwstr>
  </property>
  <property fmtid="{D5CDD505-2E9C-101B-9397-08002B2CF9AE}" pid="3" name="FirmName">
    <vt:lpwstr>Linklaters</vt:lpwstr>
  </property>
  <property fmtid="{D5CDD505-2E9C-101B-9397-08002B2CF9AE}" pid="4" name="Pitch">
    <vt:lpwstr>HS</vt:lpwstr>
  </property>
</Properties>
</file>