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1"/>
    <p:sldMasterId id="2147483694" r:id="rId2"/>
  </p:sldMasterIdLst>
  <p:notesMasterIdLst>
    <p:notesMasterId r:id="rId50"/>
  </p:notesMasterIdLst>
  <p:handoutMasterIdLst>
    <p:handoutMasterId r:id="rId51"/>
  </p:handoutMasterIdLst>
  <p:sldIdLst>
    <p:sldId id="258" r:id="rId3"/>
    <p:sldId id="280" r:id="rId4"/>
    <p:sldId id="289" r:id="rId5"/>
    <p:sldId id="314" r:id="rId6"/>
    <p:sldId id="268" r:id="rId7"/>
    <p:sldId id="279" r:id="rId8"/>
    <p:sldId id="257" r:id="rId9"/>
    <p:sldId id="272" r:id="rId10"/>
    <p:sldId id="263" r:id="rId11"/>
    <p:sldId id="276" r:id="rId12"/>
    <p:sldId id="259" r:id="rId13"/>
    <p:sldId id="269" r:id="rId14"/>
    <p:sldId id="273" r:id="rId15"/>
    <p:sldId id="313" r:id="rId16"/>
    <p:sldId id="275" r:id="rId17"/>
    <p:sldId id="270" r:id="rId18"/>
    <p:sldId id="282" r:id="rId19"/>
    <p:sldId id="290" r:id="rId20"/>
    <p:sldId id="310" r:id="rId21"/>
    <p:sldId id="293" r:id="rId22"/>
    <p:sldId id="308" r:id="rId23"/>
    <p:sldId id="274" r:id="rId24"/>
    <p:sldId id="309" r:id="rId25"/>
    <p:sldId id="297" r:id="rId26"/>
    <p:sldId id="298" r:id="rId27"/>
    <p:sldId id="283" r:id="rId28"/>
    <p:sldId id="312" r:id="rId29"/>
    <p:sldId id="311" r:id="rId30"/>
    <p:sldId id="260" r:id="rId31"/>
    <p:sldId id="285" r:id="rId32"/>
    <p:sldId id="315" r:id="rId33"/>
    <p:sldId id="265" r:id="rId34"/>
    <p:sldId id="277" r:id="rId35"/>
    <p:sldId id="296" r:id="rId36"/>
    <p:sldId id="261" r:id="rId37"/>
    <p:sldId id="284" r:id="rId38"/>
    <p:sldId id="305" r:id="rId39"/>
    <p:sldId id="288" r:id="rId40"/>
    <p:sldId id="292" r:id="rId41"/>
    <p:sldId id="303" r:id="rId42"/>
    <p:sldId id="306" r:id="rId43"/>
    <p:sldId id="287" r:id="rId44"/>
    <p:sldId id="286" r:id="rId45"/>
    <p:sldId id="304" r:id="rId46"/>
    <p:sldId id="307" r:id="rId47"/>
    <p:sldId id="295" r:id="rId48"/>
    <p:sldId id="264" r:id="rId49"/>
  </p:sldIdLst>
  <p:sldSz cx="9144000" cy="5143500" type="screen16x9"/>
  <p:notesSz cx="6858000" cy="91440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B233"/>
    <a:srgbClr val="B3B38C"/>
    <a:srgbClr val="0034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20016" autoAdjust="0"/>
    <p:restoredTop sz="98535" autoAdjust="0"/>
  </p:normalViewPr>
  <p:slideViewPr>
    <p:cSldViewPr showGuides="1">
      <p:cViewPr>
        <p:scale>
          <a:sx n="80" d="100"/>
          <a:sy n="80" d="100"/>
        </p:scale>
        <p:origin x="-594" y="-1122"/>
      </p:cViewPr>
      <p:guideLst>
        <p:guide orient="horz" pos="225"/>
        <p:guide orient="horz" pos="838"/>
        <p:guide orient="horz" pos="1144"/>
        <p:guide orient="horz" pos="2947"/>
        <p:guide pos="204"/>
        <p:guide pos="55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B4800-137F-4CB6-8075-5FBD5B7CCB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0141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7A06A-650F-4CE8-B8A3-9C9422B0D0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6684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454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7A06A-650F-4CE8-B8A3-9C9422B0D08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577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600" y="658800"/>
            <a:ext cx="8492400" cy="642600"/>
          </a:xfr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600" y="1849500"/>
            <a:ext cx="8492400" cy="722250"/>
          </a:xfrm>
        </p:spPr>
        <p:txBody>
          <a:bodyPr lIns="360000"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pic>
        <p:nvPicPr>
          <p:cNvPr id="4" name="Picture 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61950"/>
            <a:ext cx="1014984" cy="123444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61950"/>
            <a:ext cx="1014984" cy="1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4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3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9600" y="1582200"/>
            <a:ext cx="8492400" cy="30537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397200" y="4684500"/>
            <a:ext cx="2422800" cy="356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/>
            <a:fld id="{4AF128E2-2701-4D68-A416-2CE5FC2DF8FF}" type="slidenum">
              <a:rPr lang="en-GB" sz="1000" smtClean="0"/>
              <a:t>‹#›</a:t>
            </a:fld>
            <a:endParaRPr lang="en-GB" sz="10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2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6397200" y="4684500"/>
            <a:ext cx="2422800" cy="356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/>
            <a:fld id="{4AF128E2-2701-4D68-A416-2CE5FC2DF8FF}" type="slidenum">
              <a:rPr lang="en-GB" sz="1000" smtClean="0"/>
              <a:t>‹#›</a:t>
            </a:fld>
            <a:endParaRPr lang="en-GB" sz="1000" dirty="0" smtClean="0"/>
          </a:p>
        </p:txBody>
      </p:sp>
    </p:spTree>
    <p:extLst>
      <p:ext uri="{BB962C8B-B14F-4D97-AF65-F5344CB8AC3E}">
        <p14:creationId xmlns:p14="http://schemas.microsoft.com/office/powerpoint/2010/main" val="170531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6397200" y="4684500"/>
            <a:ext cx="2422800" cy="356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/>
            <a:fld id="{4AF128E2-2701-4D68-A416-2CE5FC2DF8FF}" type="slidenum">
              <a:rPr lang="en-GB" sz="1000" smtClean="0"/>
              <a:t>‹#›</a:t>
            </a:fld>
            <a:endParaRPr lang="en-GB" sz="1000" dirty="0" smtClean="0"/>
          </a:p>
        </p:txBody>
      </p:sp>
    </p:spTree>
    <p:extLst>
      <p:ext uri="{BB962C8B-B14F-4D97-AF65-F5344CB8AC3E}">
        <p14:creationId xmlns:p14="http://schemas.microsoft.com/office/powerpoint/2010/main" val="38884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309600" y="1582200"/>
            <a:ext cx="8492400" cy="989550"/>
          </a:xfrm>
        </p:spPr>
        <p:txBody>
          <a:bodyPr lIns="36000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397200" y="4684500"/>
            <a:ext cx="2422800" cy="356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/>
            <a:fld id="{4AF128E2-2701-4D68-A416-2CE5FC2DF8FF}" type="slidenum">
              <a:rPr lang="en-GB" sz="1000" smtClean="0"/>
              <a:t>‹#›</a:t>
            </a:fld>
            <a:endParaRPr lang="en-GB" sz="1000" dirty="0" smtClean="0"/>
          </a:p>
        </p:txBody>
      </p:sp>
    </p:spTree>
    <p:extLst>
      <p:ext uri="{BB962C8B-B14F-4D97-AF65-F5344CB8AC3E}">
        <p14:creationId xmlns:p14="http://schemas.microsoft.com/office/powerpoint/2010/main" val="11529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7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8C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9600" y="658800"/>
            <a:ext cx="8492400" cy="642600"/>
          </a:xfrm>
          <a:prstGeom prst="rect">
            <a:avLst/>
          </a:prstGeom>
        </p:spPr>
        <p:txBody>
          <a:bodyPr vert="horz" lIns="36000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600" y="1582200"/>
            <a:ext cx="8492400" cy="3053700"/>
          </a:xfrm>
          <a:prstGeom prst="rect">
            <a:avLst/>
          </a:prstGeom>
        </p:spPr>
        <p:txBody>
          <a:bodyPr vert="horz" lIns="36000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323850" y="566738"/>
            <a:ext cx="8496300" cy="763191"/>
            <a:chOff x="204" y="476"/>
            <a:chExt cx="5352" cy="641"/>
          </a:xfrm>
        </p:grpSpPr>
        <p:grpSp>
          <p:nvGrpSpPr>
            <p:cNvPr id="8" name="Group 5"/>
            <p:cNvGrpSpPr>
              <a:grpSpLocks/>
            </p:cNvGrpSpPr>
            <p:nvPr userDrawn="1"/>
          </p:nvGrpSpPr>
          <p:grpSpPr bwMode="auto">
            <a:xfrm>
              <a:off x="204" y="476"/>
              <a:ext cx="5352" cy="51"/>
              <a:chOff x="204" y="476"/>
              <a:chExt cx="5352" cy="51"/>
            </a:xfrm>
          </p:grpSpPr>
          <p:sp>
            <p:nvSpPr>
              <p:cNvPr id="10" name="Line 6"/>
              <p:cNvSpPr>
                <a:spLocks noChangeShapeType="1"/>
              </p:cNvSpPr>
              <p:nvPr userDrawn="1"/>
            </p:nvSpPr>
            <p:spPr bwMode="auto">
              <a:xfrm>
                <a:off x="204" y="476"/>
                <a:ext cx="5352" cy="0"/>
              </a:xfrm>
              <a:prstGeom prst="line">
                <a:avLst/>
              </a:prstGeom>
              <a:noFill/>
              <a:ln w="6350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" name="Line 7"/>
              <p:cNvSpPr>
                <a:spLocks noChangeShapeType="1"/>
              </p:cNvSpPr>
              <p:nvPr userDrawn="1"/>
            </p:nvSpPr>
            <p:spPr bwMode="auto">
              <a:xfrm>
                <a:off x="204" y="527"/>
                <a:ext cx="5352" cy="0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9" name="Line 8"/>
            <p:cNvSpPr>
              <a:spLocks noChangeShapeType="1"/>
            </p:cNvSpPr>
            <p:nvPr userDrawn="1"/>
          </p:nvSpPr>
          <p:spPr bwMode="auto">
            <a:xfrm>
              <a:off x="204" y="1117"/>
              <a:ext cx="5352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323850" y="566738"/>
            <a:ext cx="8496300" cy="763191"/>
            <a:chOff x="204" y="476"/>
            <a:chExt cx="5352" cy="641"/>
          </a:xfrm>
        </p:grpSpPr>
        <p:grpSp>
          <p:nvGrpSpPr>
            <p:cNvPr id="14" name="Group 5"/>
            <p:cNvGrpSpPr>
              <a:grpSpLocks/>
            </p:cNvGrpSpPr>
            <p:nvPr userDrawn="1"/>
          </p:nvGrpSpPr>
          <p:grpSpPr bwMode="auto">
            <a:xfrm>
              <a:off x="204" y="476"/>
              <a:ext cx="5352" cy="51"/>
              <a:chOff x="204" y="476"/>
              <a:chExt cx="5352" cy="51"/>
            </a:xfrm>
          </p:grpSpPr>
          <p:sp>
            <p:nvSpPr>
              <p:cNvPr id="16" name="Line 6"/>
              <p:cNvSpPr>
                <a:spLocks noChangeShapeType="1"/>
              </p:cNvSpPr>
              <p:nvPr userDrawn="1"/>
            </p:nvSpPr>
            <p:spPr bwMode="auto">
              <a:xfrm>
                <a:off x="204" y="476"/>
                <a:ext cx="5352" cy="0"/>
              </a:xfrm>
              <a:prstGeom prst="line">
                <a:avLst/>
              </a:prstGeom>
              <a:noFill/>
              <a:ln w="6350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GB"/>
              </a:p>
            </p:txBody>
          </p:sp>
          <p:sp>
            <p:nvSpPr>
              <p:cNvPr id="17" name="Line 7"/>
              <p:cNvSpPr>
                <a:spLocks noChangeShapeType="1"/>
              </p:cNvSpPr>
              <p:nvPr userDrawn="1"/>
            </p:nvSpPr>
            <p:spPr bwMode="auto">
              <a:xfrm>
                <a:off x="204" y="527"/>
                <a:ext cx="5352" cy="0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GB"/>
              </a:p>
            </p:txBody>
          </p:sp>
        </p:grpSp>
        <p:sp>
          <p:nvSpPr>
            <p:cNvPr id="15" name="Line 8"/>
            <p:cNvSpPr>
              <a:spLocks noChangeShapeType="1"/>
            </p:cNvSpPr>
            <p:nvPr userDrawn="1"/>
          </p:nvSpPr>
          <p:spPr bwMode="auto">
            <a:xfrm>
              <a:off x="204" y="1117"/>
              <a:ext cx="5352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GB"/>
            </a:p>
          </p:txBody>
        </p:sp>
      </p:grp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323850" y="566738"/>
            <a:ext cx="8496300" cy="763191"/>
            <a:chOff x="204" y="476"/>
            <a:chExt cx="5352" cy="641"/>
          </a:xfrm>
        </p:grpSpPr>
        <p:grpSp>
          <p:nvGrpSpPr>
            <p:cNvPr id="20" name="Group 5"/>
            <p:cNvGrpSpPr>
              <a:grpSpLocks/>
            </p:cNvGrpSpPr>
            <p:nvPr userDrawn="1"/>
          </p:nvGrpSpPr>
          <p:grpSpPr bwMode="auto">
            <a:xfrm>
              <a:off x="204" y="476"/>
              <a:ext cx="5352" cy="51"/>
              <a:chOff x="204" y="476"/>
              <a:chExt cx="5352" cy="51"/>
            </a:xfrm>
          </p:grpSpPr>
          <p:sp>
            <p:nvSpPr>
              <p:cNvPr id="22" name="Line 6"/>
              <p:cNvSpPr>
                <a:spLocks noChangeShapeType="1"/>
              </p:cNvSpPr>
              <p:nvPr userDrawn="1"/>
            </p:nvSpPr>
            <p:spPr bwMode="auto">
              <a:xfrm>
                <a:off x="204" y="476"/>
                <a:ext cx="5352" cy="0"/>
              </a:xfrm>
              <a:prstGeom prst="line">
                <a:avLst/>
              </a:prstGeom>
              <a:noFill/>
              <a:ln w="6350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GB"/>
              </a:p>
            </p:txBody>
          </p:sp>
          <p:sp>
            <p:nvSpPr>
              <p:cNvPr id="23" name="Line 7"/>
              <p:cNvSpPr>
                <a:spLocks noChangeShapeType="1"/>
              </p:cNvSpPr>
              <p:nvPr userDrawn="1"/>
            </p:nvSpPr>
            <p:spPr bwMode="auto">
              <a:xfrm>
                <a:off x="204" y="527"/>
                <a:ext cx="5352" cy="0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GB"/>
              </a:p>
            </p:txBody>
          </p:sp>
        </p:grpSp>
        <p:sp>
          <p:nvSpPr>
            <p:cNvPr id="21" name="Line 8"/>
            <p:cNvSpPr>
              <a:spLocks noChangeShapeType="1"/>
            </p:cNvSpPr>
            <p:nvPr userDrawn="1"/>
          </p:nvSpPr>
          <p:spPr bwMode="auto">
            <a:xfrm>
              <a:off x="204" y="1117"/>
              <a:ext cx="5352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GB"/>
            </a:p>
          </p:txBody>
        </p:sp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323850" y="566738"/>
            <a:ext cx="8496300" cy="763191"/>
            <a:chOff x="204" y="476"/>
            <a:chExt cx="5352" cy="641"/>
          </a:xfrm>
        </p:grpSpPr>
        <p:grpSp>
          <p:nvGrpSpPr>
            <p:cNvPr id="25" name="Group 5"/>
            <p:cNvGrpSpPr>
              <a:grpSpLocks/>
            </p:cNvGrpSpPr>
            <p:nvPr userDrawn="1"/>
          </p:nvGrpSpPr>
          <p:grpSpPr bwMode="auto">
            <a:xfrm>
              <a:off x="204" y="476"/>
              <a:ext cx="5352" cy="51"/>
              <a:chOff x="204" y="476"/>
              <a:chExt cx="5352" cy="51"/>
            </a:xfrm>
          </p:grpSpPr>
          <p:sp>
            <p:nvSpPr>
              <p:cNvPr id="27" name="Line 6"/>
              <p:cNvSpPr>
                <a:spLocks noChangeShapeType="1"/>
              </p:cNvSpPr>
              <p:nvPr userDrawn="1"/>
            </p:nvSpPr>
            <p:spPr bwMode="auto">
              <a:xfrm>
                <a:off x="204" y="476"/>
                <a:ext cx="5352" cy="0"/>
              </a:xfrm>
              <a:prstGeom prst="line">
                <a:avLst/>
              </a:prstGeom>
              <a:noFill/>
              <a:ln w="6350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GB"/>
              </a:p>
            </p:txBody>
          </p:sp>
          <p:sp>
            <p:nvSpPr>
              <p:cNvPr id="28" name="Line 7"/>
              <p:cNvSpPr>
                <a:spLocks noChangeShapeType="1"/>
              </p:cNvSpPr>
              <p:nvPr userDrawn="1"/>
            </p:nvSpPr>
            <p:spPr bwMode="auto">
              <a:xfrm>
                <a:off x="204" y="527"/>
                <a:ext cx="5352" cy="0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GB"/>
              </a:p>
            </p:txBody>
          </p:sp>
        </p:grpSp>
        <p:sp>
          <p:nvSpPr>
            <p:cNvPr id="26" name="Line 8"/>
            <p:cNvSpPr>
              <a:spLocks noChangeShapeType="1"/>
            </p:cNvSpPr>
            <p:nvPr userDrawn="1"/>
          </p:nvSpPr>
          <p:spPr bwMode="auto">
            <a:xfrm>
              <a:off x="204" y="1117"/>
              <a:ext cx="5352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GB"/>
            </a:p>
          </p:txBody>
        </p:sp>
      </p:grpSp>
      <p:grpSp>
        <p:nvGrpSpPr>
          <p:cNvPr id="29" name="Group 4"/>
          <p:cNvGrpSpPr>
            <a:grpSpLocks/>
          </p:cNvGrpSpPr>
          <p:nvPr/>
        </p:nvGrpSpPr>
        <p:grpSpPr bwMode="auto">
          <a:xfrm>
            <a:off x="323850" y="566738"/>
            <a:ext cx="8496300" cy="763191"/>
            <a:chOff x="204" y="476"/>
            <a:chExt cx="5352" cy="641"/>
          </a:xfrm>
        </p:grpSpPr>
        <p:grpSp>
          <p:nvGrpSpPr>
            <p:cNvPr id="30" name="Group 5"/>
            <p:cNvGrpSpPr>
              <a:grpSpLocks/>
            </p:cNvGrpSpPr>
            <p:nvPr userDrawn="1"/>
          </p:nvGrpSpPr>
          <p:grpSpPr bwMode="auto">
            <a:xfrm>
              <a:off x="204" y="476"/>
              <a:ext cx="5352" cy="51"/>
              <a:chOff x="204" y="476"/>
              <a:chExt cx="5352" cy="51"/>
            </a:xfrm>
          </p:grpSpPr>
          <p:sp>
            <p:nvSpPr>
              <p:cNvPr id="32" name="Line 6"/>
              <p:cNvSpPr>
                <a:spLocks noChangeShapeType="1"/>
              </p:cNvSpPr>
              <p:nvPr userDrawn="1"/>
            </p:nvSpPr>
            <p:spPr bwMode="auto">
              <a:xfrm>
                <a:off x="204" y="476"/>
                <a:ext cx="5352" cy="0"/>
              </a:xfrm>
              <a:prstGeom prst="line">
                <a:avLst/>
              </a:prstGeom>
              <a:noFill/>
              <a:ln w="6350">
                <a:solidFill>
                  <a:srgbClr val="5F5F5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GB"/>
              </a:p>
            </p:txBody>
          </p:sp>
          <p:sp>
            <p:nvSpPr>
              <p:cNvPr id="33" name="Line 7"/>
              <p:cNvSpPr>
                <a:spLocks noChangeShapeType="1"/>
              </p:cNvSpPr>
              <p:nvPr userDrawn="1"/>
            </p:nvSpPr>
            <p:spPr bwMode="auto">
              <a:xfrm>
                <a:off x="204" y="527"/>
                <a:ext cx="5352" cy="0"/>
              </a:xfrm>
              <a:prstGeom prst="line">
                <a:avLst/>
              </a:prstGeom>
              <a:noFill/>
              <a:ln w="76200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endParaRPr lang="en-GB"/>
              </a:p>
            </p:txBody>
          </p:sp>
        </p:grpSp>
        <p:sp>
          <p:nvSpPr>
            <p:cNvPr id="31" name="Line 8"/>
            <p:cNvSpPr>
              <a:spLocks noChangeShapeType="1"/>
            </p:cNvSpPr>
            <p:nvPr userDrawn="1"/>
          </p:nvSpPr>
          <p:spPr bwMode="auto">
            <a:xfrm>
              <a:off x="204" y="1117"/>
              <a:ext cx="5352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GB"/>
            </a:p>
          </p:txBody>
        </p:sp>
      </p:grpSp>
      <p:pic>
        <p:nvPicPr>
          <p:cNvPr id="4" name="Picture 3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61950"/>
            <a:ext cx="1014984" cy="123444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361950"/>
            <a:ext cx="1014984" cy="1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9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itchFamily="34" charset="0"/>
        <a:buNone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7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TradeGothic" pitchFamily="2" charset="0"/>
        <a:buChar char="&gt;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TradeGothic" pitchFamily="2" charset="0"/>
        <a:buChar char="&gt;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1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TradeGothic" pitchFamily="2" charset="0"/>
        <a:buChar char="&gt;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80000" indent="-27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TradeGothic" pitchFamily="2" charset="0"/>
        <a:buChar char="&gt;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B38C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A8B04-4055-470E-8A60-258812630C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E5D30-9712-4150-A7CF-4FACDD4E0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hal.habitatforhumanity.org.uk/pages/view.php?ref=19491&amp;search=haiti+kits&amp;offset=0&amp;order_by=relevance&amp;sort=DESC&amp;archive=0&amp;k=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hal.habitatforhumanity.org.uk/pages/view.php?ref=15573&amp;search=haiti+shelters&amp;offset=0&amp;order_by=relevance&amp;sort=DESC&amp;archive=0&amp;k=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hal.habitatforhumanity.org.uk/pages/view.php?ref=2771&amp;search=haiti&amp;offset=96&amp;order_by=relevance&amp;sort=DESC&amp;archive=0&amp;k=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hal.habitatforhumanity.org.uk/pages/view.php?ref=12317&amp;search=thailand&amp;offset=0&amp;order_by=relevance&amp;sort=DESC&amp;archive=0&amp;k=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hal.habitatforhumanity.org.uk/pages/view.php?ref=17332&amp;search=philippines&amp;offset=0&amp;order_by=relevance&amp;sort=DESC&amp;archive=0&amp;k=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472285"/>
            <a:ext cx="1633334" cy="26889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7934"/>
            <a:ext cx="1152128" cy="64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33" y="4336719"/>
            <a:ext cx="1239098" cy="5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87574"/>
            <a:ext cx="8002914" cy="901922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Helvetica" pitchFamily="34" charset="0"/>
              </a:rPr>
              <a:t>Reconstruction following a disaster</a:t>
            </a:r>
            <a:endParaRPr lang="en-US" sz="60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pic>
        <p:nvPicPr>
          <p:cNvPr id="4" name="Picture 3" descr="無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956" y="4414434"/>
            <a:ext cx="1170512" cy="38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6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4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al.habitatforhumanity.org.uk/filestore/4/6/8/6_deda322874edf1f/4686scr_b73ecf00acd082e.jpg?v=2011-06-07+13%3A35%3A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5520" r="-800"/>
          <a:stretch/>
        </p:blipFill>
        <p:spPr bwMode="auto">
          <a:xfrm>
            <a:off x="-95003" y="0"/>
            <a:ext cx="9347523" cy="528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34372" y="3450942"/>
            <a:ext cx="34741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52,513</a:t>
            </a:r>
          </a:p>
          <a:p>
            <a:pPr algn="r"/>
            <a:r>
              <a:rPr lang="en-GB" sz="28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</a:t>
            </a:r>
            <a:r>
              <a:rPr lang="en-GB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emporary </a:t>
            </a:r>
          </a:p>
          <a:p>
            <a:pPr algn="r"/>
            <a:r>
              <a:rPr lang="en-GB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shelters erected</a:t>
            </a:r>
            <a:endParaRPr lang="en-GB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Owner\AppData\Local\Microsoft\Windows\Temporary Internet Files\Content.IE5\XTLU7T1I\IMGP1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008" y="-20538"/>
            <a:ext cx="9252520" cy="51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51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al.habitatforhumanity.org.uk/filestore/1/2/8/1/9_cc5c31f4bcf320c/12819scr_2c2f66f74d34071.jpg?v=2012-01-31+10%3A01%3A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" b="13283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3291830"/>
            <a:ext cx="3600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15,000</a:t>
            </a:r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GB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supported to </a:t>
            </a:r>
          </a:p>
          <a:p>
            <a:pPr algn="r"/>
            <a:r>
              <a:rPr lang="en-GB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rebuild their lives</a:t>
            </a:r>
            <a:endParaRPr lang="en-GB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 r="1538" b="7194"/>
          <a:stretch/>
        </p:blipFill>
        <p:spPr>
          <a:xfrm>
            <a:off x="-8004" y="1"/>
            <a:ext cx="9152004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al.habitatforhumanity.org.uk/filestore/4/6/9/2_cb5ebdff0bdb120/4692scr_994eceb209f1010.jpg?v=2011-06-07+13%3A43%3A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3" b="4067"/>
          <a:stretch/>
        </p:blipFill>
        <p:spPr bwMode="auto">
          <a:xfrm>
            <a:off x="-108520" y="-77711"/>
            <a:ext cx="9289032" cy="524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03943" y="3333035"/>
            <a:ext cx="7639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More than</a:t>
            </a:r>
            <a:r>
              <a:rPr lang="en-GB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$4.5 million</a:t>
            </a:r>
            <a:r>
              <a:rPr lang="en-GB" b="1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raised by Habitat for Humanity's disaster response operation in Japan</a:t>
            </a:r>
            <a:endParaRPr lang="en-GB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825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Hfh01\DataDirs\Users\amarsh\My Pictures\From Kristin\HFH volunteer works on a damaged hotel in Rikuzentakata, northern Jap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14583" r="-70" b="6899"/>
          <a:stretch/>
        </p:blipFill>
        <p:spPr bwMode="auto">
          <a:xfrm>
            <a:off x="-72008" y="-95003"/>
            <a:ext cx="9252520" cy="524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87615" y="413667"/>
            <a:ext cx="345638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“The tsunami completely destroyed my house and damaged my business. I thought my life was over. However, the action of volunteers have reminded me to stand up, live, and face another day.” </a:t>
            </a:r>
            <a:endParaRPr lang="en-GB" sz="2400" b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en-GB" sz="1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Business owner, </a:t>
            </a:r>
            <a:r>
              <a:rPr lang="en-GB" sz="1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Hideo </a:t>
            </a:r>
            <a:r>
              <a:rPr lang="en-GB" sz="1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Takahashi.</a:t>
            </a:r>
            <a:endParaRPr lang="en-GB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0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073" y="483518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US GULF COAST</a:t>
            </a:r>
          </a:p>
          <a:p>
            <a:pPr algn="ctr"/>
            <a:r>
              <a:rPr lang="en-GB" sz="6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Hurricanes </a:t>
            </a:r>
          </a:p>
          <a:p>
            <a:pPr algn="ctr"/>
            <a:r>
              <a:rPr lang="en-GB" sz="6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Katrina &amp; Rita</a:t>
            </a:r>
          </a:p>
          <a:p>
            <a:pPr algn="ctr"/>
            <a:r>
              <a:rPr lang="en-GB" sz="6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2005</a:t>
            </a:r>
            <a:endParaRPr lang="en-GB" sz="60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77" y="3867894"/>
            <a:ext cx="2395665" cy="104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41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www.gettingprepared.info/wp-content/uploads/2010/08/katrina-new-orleans-flooding3-20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2" b="712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3399259"/>
            <a:ext cx="511439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54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90,000</a:t>
            </a:r>
            <a:r>
              <a:rPr lang="en-GB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square miles declared ‘disaster area’ </a:t>
            </a:r>
            <a:r>
              <a:rPr lang="en-GB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(nearly size of the whole United Kingdom)</a:t>
            </a:r>
          </a:p>
        </p:txBody>
      </p:sp>
    </p:spTree>
    <p:extLst>
      <p:ext uri="{BB962C8B-B14F-4D97-AF65-F5344CB8AC3E}">
        <p14:creationId xmlns:p14="http://schemas.microsoft.com/office/powerpoint/2010/main" val="3597430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9"/>
          <a:stretch/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882870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6" y="1059582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JAPAN</a:t>
            </a:r>
          </a:p>
          <a:p>
            <a:pPr algn="ctr"/>
            <a:r>
              <a:rPr lang="en-GB" sz="6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</a:t>
            </a:r>
            <a:endParaRPr lang="en-GB" sz="60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77" y="3867894"/>
            <a:ext cx="2395665" cy="104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04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3.bp.blogspot.com/_EQjsX2gG6BE/SwtE_WcEIMI/AAAAAAAABPI/a4W9S0oVvZ8/s1600/CIMG08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b="23586"/>
          <a:stretch/>
        </p:blipFill>
        <p:spPr bwMode="auto">
          <a:xfrm>
            <a:off x="-22903" y="0"/>
            <a:ext cx="916450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2370051"/>
            <a:ext cx="563877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$150 billion</a:t>
            </a:r>
            <a:r>
              <a:rPr lang="en-GB" sz="4400" b="1" dirty="0" smtClean="0"/>
              <a:t> </a:t>
            </a:r>
          </a:p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estimated </a:t>
            </a:r>
          </a:p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total damage</a:t>
            </a:r>
          </a:p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from hurricanes </a:t>
            </a:r>
          </a:p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Rita and Katrina </a:t>
            </a:r>
            <a:endParaRPr lang="en-GB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5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9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2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Hfh01\DataDirs\Users\amarsh\My Pictures\From Kristin\HFH raises walls on its 1,000 and 1,001 homes in the Gulf Coast for families affected by hurricanes Katrina and Rit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0" t="2537" r="6530" b="17814"/>
          <a:stretch/>
        </p:blipFill>
        <p:spPr bwMode="auto">
          <a:xfrm>
            <a:off x="-36512" y="0"/>
            <a:ext cx="9180512" cy="515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51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" t="8358" r="-1" b="7302"/>
          <a:stretch/>
        </p:blipFill>
        <p:spPr>
          <a:xfrm>
            <a:off x="-108520" y="-20538"/>
            <a:ext cx="9252520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2" b="3058"/>
          <a:stretch/>
        </p:blipFill>
        <p:spPr bwMode="auto">
          <a:xfrm>
            <a:off x="-9829" y="0"/>
            <a:ext cx="915382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84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8" r="162" b="4082"/>
          <a:stretch/>
        </p:blipFill>
        <p:spPr bwMode="auto">
          <a:xfrm>
            <a:off x="14808" y="-20538"/>
            <a:ext cx="9129192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05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3715" y="987574"/>
            <a:ext cx="2304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HAITI</a:t>
            </a:r>
          </a:p>
          <a:p>
            <a:pPr algn="ctr"/>
            <a:r>
              <a:rPr lang="en-GB" sz="6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2010</a:t>
            </a:r>
            <a:endParaRPr lang="en-GB" sz="60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77" y="3867894"/>
            <a:ext cx="2395665" cy="104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61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nw.nl/data/files/images/lead/160110%20Port-au-Prince%20ANP-11758467_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2" b="14874"/>
          <a:stretch/>
        </p:blipFill>
        <p:spPr bwMode="auto">
          <a:xfrm>
            <a:off x="0" y="-26677"/>
            <a:ext cx="9152408" cy="517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123478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105,000</a:t>
            </a:r>
            <a:r>
              <a:rPr lang="en-GB" dirty="0" smtClean="0"/>
              <a:t> </a:t>
            </a:r>
            <a:r>
              <a:rPr lang="en-GB" sz="32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</a:t>
            </a:r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ouses completely destroyed </a:t>
            </a:r>
            <a:endParaRPr lang="en-GB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03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2" b="6167"/>
          <a:stretch/>
        </p:blipFill>
        <p:spPr>
          <a:xfrm>
            <a:off x="-24562" y="-1"/>
            <a:ext cx="916856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6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al.habitatforhumanity.org.uk/filestore/1/9/4/9/1_84a0b9da807ce80/19491_bbfeb81237d8e6c.png?v=2012-10-30+14%3A34%3A21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/>
          <a:stretch/>
        </p:blipFill>
        <p:spPr bwMode="auto">
          <a:xfrm>
            <a:off x="0" y="-134481"/>
            <a:ext cx="9144000" cy="529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195486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21,000</a:t>
            </a:r>
            <a:r>
              <a:rPr lang="en-GB" sz="26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Haitian families provided with emergency shelter kits</a:t>
            </a:r>
            <a:endParaRPr lang="en-GB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13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al.habitatforhumanity.org.uk/filestore/3/0/0_0d9a8c469bf3457/300scr_86eff07705b1355.jpg?v=2011-03-28+14%3A48%3A3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4999" y="723349"/>
            <a:ext cx="3317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15,800</a:t>
            </a:r>
            <a:r>
              <a:rPr lang="en-GB" sz="2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deaths</a:t>
            </a:r>
          </a:p>
          <a:p>
            <a:r>
              <a:rPr lang="en-GB" sz="24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6,100</a:t>
            </a:r>
            <a:r>
              <a:rPr lang="en-GB" sz="2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injured </a:t>
            </a:r>
          </a:p>
          <a:p>
            <a:r>
              <a:rPr lang="en-GB" sz="24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2,800</a:t>
            </a:r>
            <a:r>
              <a:rPr lang="en-GB" sz="2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missing </a:t>
            </a:r>
            <a:endParaRPr lang="en-GB" sz="2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2347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24,700</a:t>
            </a:r>
            <a:r>
              <a:rPr lang="en-GB" sz="36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people affected</a:t>
            </a:r>
            <a:endParaRPr lang="en-GB" sz="36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4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al.habitatforhumanity.org.uk/filestore/1/5/5/7/3_5ab3e21a4e1063f/15573scr_8809adff1176c38.jpg?v=2012-03-22+13%3A28%3A43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6"/>
          <a:stretch/>
        </p:blipFill>
        <p:spPr bwMode="auto">
          <a:xfrm>
            <a:off x="-6584" y="-27340"/>
            <a:ext cx="9150584" cy="517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4008" y="2787774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More than </a:t>
            </a:r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4,000</a:t>
            </a:r>
            <a:r>
              <a:rPr lang="en-GB" sz="26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families received transitional or upgradable shelters </a:t>
            </a:r>
            <a:endParaRPr lang="en-GB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363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al.habitatforhumanity.org.uk/filestore/2/7/7/1_c5e328386eebc0f/2771scr_0883685902b92a5.jpg?v=2011-04-15+14%3A26%3A20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41" r="-909" b="10930"/>
          <a:stretch/>
        </p:blipFill>
        <p:spPr bwMode="auto">
          <a:xfrm>
            <a:off x="-1" y="0"/>
            <a:ext cx="92271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2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hal.habitatforhumanity.org.uk/filestore/1/9/1/5/5_0caa2cbd74c2b5e/19155scr_6f76ffb49e0af80.jpg?v=2012-10-22+15%3A31%3A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9"/>
          <a:stretch/>
        </p:blipFill>
        <p:spPr bwMode="auto">
          <a:xfrm>
            <a:off x="0" y="-24399"/>
            <a:ext cx="9144000" cy="516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5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Hfh01\DataDirs\Users\amarsh\My Pictures\From Kristin\Field engineers showing detailed assessment to the house owner, Jean Max Frantz Loiseau, in Haiti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07" r="-460" b="7941"/>
          <a:stretch/>
        </p:blipFill>
        <p:spPr bwMode="auto">
          <a:xfrm>
            <a:off x="-2177" y="1"/>
            <a:ext cx="470200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99825" y="339502"/>
            <a:ext cx="44441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Over </a:t>
            </a:r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4450 </a:t>
            </a:r>
          </a:p>
          <a:p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Haitians trained in construction techniques, damage assessments, disaster risk reduction and damage assessments</a:t>
            </a:r>
            <a:endParaRPr lang="en-GB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335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hal.habitatforhumanity.org.uk/filestore/1/2/1/4/8_b3910ca4070984f/12148scr_de9a9e7dde208a8.jpg?v=2011-12-14+10%3A29%3A5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0" b="7293"/>
          <a:stretch/>
        </p:blipFill>
        <p:spPr bwMode="auto">
          <a:xfrm>
            <a:off x="-21704" y="0"/>
            <a:ext cx="91657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445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hal.habitatforhumanity.org.uk/filestore/1/2/1/6/3_4eba6292f659ce2/12163scr_83a67c6ff02c489.jpg?v=2011-12-14+10%3A42%3A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195486"/>
            <a:ext cx="417646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“People affected </a:t>
            </a:r>
          </a:p>
          <a:p>
            <a:r>
              <a:rPr lang="en-GB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by disaster are</a:t>
            </a:r>
          </a:p>
          <a:p>
            <a:r>
              <a:rPr lang="en-GB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not victims; they </a:t>
            </a:r>
          </a:p>
          <a:p>
            <a:r>
              <a:rPr lang="en-GB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are the first responders during </a:t>
            </a:r>
          </a:p>
          <a:p>
            <a:r>
              <a:rPr lang="en-GB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an emergency </a:t>
            </a:r>
          </a:p>
          <a:p>
            <a:r>
              <a:rPr lang="en-GB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and the most </a:t>
            </a:r>
          </a:p>
          <a:p>
            <a:r>
              <a:rPr lang="en-GB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critical partners </a:t>
            </a:r>
          </a:p>
          <a:p>
            <a:r>
              <a:rPr lang="en-GB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in reconstruction.” </a:t>
            </a:r>
          </a:p>
          <a:p>
            <a:endParaRPr lang="en-GB" sz="3100" b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en-GB" sz="14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World Bank 2010</a:t>
            </a:r>
            <a:endParaRPr lang="en-GB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438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843558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Philippines</a:t>
            </a:r>
          </a:p>
          <a:p>
            <a:pPr algn="ctr"/>
            <a:r>
              <a:rPr lang="en-GB" sz="6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Storm </a:t>
            </a:r>
            <a:r>
              <a:rPr lang="en-GB" sz="6000" dirty="0" err="1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Washi</a:t>
            </a:r>
            <a:endParaRPr lang="en-GB" sz="6000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GB" sz="6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</a:t>
            </a:r>
            <a:endParaRPr lang="en-GB" sz="60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77" y="3867894"/>
            <a:ext cx="2395665" cy="104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20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26" b="15757"/>
          <a:stretch/>
        </p:blipFill>
        <p:spPr bwMode="auto">
          <a:xfrm>
            <a:off x="0" y="5611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024" y="3768591"/>
            <a:ext cx="5724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52,435</a:t>
            </a:r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houses damaged or affected</a:t>
            </a:r>
            <a:endParaRPr lang="en-GB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60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al.habitatforhumanity.org.uk/filestore/1/6/1/3/7_df51c22763c794f/16137scr_72fc5cf0bce9362.jpg?v=2012-04-13+11%3A47%3A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7" r="-1688" b="9022"/>
          <a:stretch/>
        </p:blipFill>
        <p:spPr bwMode="auto">
          <a:xfrm>
            <a:off x="-1" y="1"/>
            <a:ext cx="92983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313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http://hal.habitatforhumanity.org.uk/filestore/1/6/1/3/1_984243674c6d3ad/16131scr_7a3fe035161b0e0.jpg?v=2012-04-13+11%3A44%3A59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" t="17024" b="8307"/>
          <a:stretch/>
        </p:blipFill>
        <p:spPr bwMode="auto">
          <a:xfrm>
            <a:off x="-130629" y="0"/>
            <a:ext cx="927462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3651870"/>
            <a:ext cx="6970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5,000</a:t>
            </a:r>
            <a:r>
              <a:rPr lang="en-GB" sz="40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algn="r"/>
            <a:r>
              <a:rPr lang="en-GB" sz="4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displaced families assisted </a:t>
            </a:r>
            <a:endParaRPr lang="en-GB" sz="40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960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4" r="-1428" b="2662"/>
          <a:stretch/>
        </p:blipFill>
        <p:spPr>
          <a:xfrm>
            <a:off x="-1" y="0"/>
            <a:ext cx="92746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3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3768" y="771550"/>
            <a:ext cx="38498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Thailand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 </a:t>
            </a:r>
            <a:endParaRPr lang="en-GB" sz="6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77" y="3867894"/>
            <a:ext cx="2395665" cy="104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76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434" r="-909" b="8073"/>
          <a:stretch/>
        </p:blipFill>
        <p:spPr bwMode="auto">
          <a:xfrm>
            <a:off x="-2" y="-2927"/>
            <a:ext cx="922712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-20538"/>
            <a:ext cx="7374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Over  </a:t>
            </a:r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3 million </a:t>
            </a:r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people affected</a:t>
            </a:r>
          </a:p>
        </p:txBody>
      </p:sp>
    </p:spTree>
    <p:extLst>
      <p:ext uri="{BB962C8B-B14F-4D97-AF65-F5344CB8AC3E}">
        <p14:creationId xmlns:p14="http://schemas.microsoft.com/office/powerpoint/2010/main" val="203339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hal.habitatforhumanity.org.uk/filestore/1/5/5/0/9_b633032129a51ea/15509_2491f41b446f5a6.jpg?v=2012-03-21+12%3A14%3A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8191"/>
          <a:stretch/>
        </p:blipFill>
        <p:spPr bwMode="auto">
          <a:xfrm>
            <a:off x="0" y="-2053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1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al.habitatforhumanity.org.uk/filestore/1/2/3/1/7_9270f69a145f4c2/12317scr_b77edf9c2ff1580.jpg?v=2012-01-03+11%3A27%3A04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2" b="6136"/>
          <a:stretch/>
        </p:blipFill>
        <p:spPr bwMode="auto">
          <a:xfrm>
            <a:off x="-21704" y="-95440"/>
            <a:ext cx="9144000" cy="526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7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55776" y="915566"/>
            <a:ext cx="364715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Sri </a:t>
            </a:r>
            <a:r>
              <a:rPr lang="en-GB" sz="6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Lanka</a:t>
            </a:r>
          </a:p>
          <a:p>
            <a:pPr algn="ctr"/>
            <a:r>
              <a:rPr lang="en-GB" sz="6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2011</a:t>
            </a:r>
            <a:endParaRPr lang="en-GB" sz="6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777" y="3867894"/>
            <a:ext cx="2395665" cy="1044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27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oxfamblogs.org/southasia/wp-content/uploads/2011/01/1._OGB_Team_in_Flood_Impact_Assessment_18_01_20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" t="5725" r="21377" b="1691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3840599"/>
            <a:ext cx="6408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$450m</a:t>
            </a:r>
            <a:endParaRPr lang="en-GB" sz="4800" b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estimated economic losses</a:t>
            </a:r>
          </a:p>
        </p:txBody>
      </p:sp>
    </p:spTree>
    <p:extLst>
      <p:ext uri="{BB962C8B-B14F-4D97-AF65-F5344CB8AC3E}">
        <p14:creationId xmlns:p14="http://schemas.microsoft.com/office/powerpoint/2010/main" val="156077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hal.habitatforhumanity.org.uk/filestore/1/7/3/3/2_f37af0a0ad659ff/17332scr_15d38997aa9f601.jpg?v=2012-06-22+10%3A07%3A5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612" r="47" b="6954"/>
          <a:stretch/>
        </p:blipFill>
        <p:spPr bwMode="auto">
          <a:xfrm>
            <a:off x="1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48264" y="3219822"/>
            <a:ext cx="20882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1,960</a:t>
            </a:r>
            <a:r>
              <a:rPr lang="en-GB" sz="32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families </a:t>
            </a:r>
          </a:p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assisted </a:t>
            </a:r>
            <a:endParaRPr lang="en-GB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6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536" y="320332"/>
            <a:ext cx="892899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“When you look at the recent disasters, the destruction of shelter has been a major theme. Shelter has a catalytic impact in helping people and communications recover from shocks and improve long term prospects, and it is imperative the shelter reconstruction is not forgotten when formulating a humanitarian response”</a:t>
            </a:r>
          </a:p>
          <a:p>
            <a:pPr algn="ctr"/>
            <a:endParaRPr lang="en-GB" sz="1600" b="1" dirty="0" smtClean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GB" sz="200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Ian Walkden, National Director, Habitat for Humanity Great Britain</a:t>
            </a:r>
            <a:endParaRPr lang="en-GB" sz="2000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82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2000">
        <p:fade/>
      </p:transition>
    </mc:Choice>
    <mc:Fallback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hal.habitatforhumanity.org.uk/filestore/1/2/8/2/5_1d6604de6f71a59/12825scr_9a0766c51bf5846.jpg?v=2012-01-31+10%3A07%3A5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" b="12359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91695" y="3790579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9,895</a:t>
            </a:r>
            <a:r>
              <a:rPr lang="en-GB" dirty="0" smtClean="0"/>
              <a:t> </a:t>
            </a:r>
          </a:p>
          <a:p>
            <a:pPr algn="r"/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total volunteer days</a:t>
            </a:r>
            <a:endParaRPr lang="en-GB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2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hal.habitatforhumanity.org.uk/filestore/1/0/4/3/5_576563b1c93779b/10435scr_606e49b2fe86f2d.jpg?v=2011-09-07+12%3A40%3A2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8064" r="7499" b="8064"/>
          <a:stretch/>
        </p:blipFill>
        <p:spPr bwMode="auto">
          <a:xfrm>
            <a:off x="-18680" y="-20538"/>
            <a:ext cx="9180512" cy="516403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672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294" b="6519"/>
          <a:stretch/>
        </p:blipFill>
        <p:spPr bwMode="auto">
          <a:xfrm>
            <a:off x="0" y="-34697"/>
            <a:ext cx="9144000" cy="517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571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hal.habitatforhumanity.org.uk/filestore/1/2/8/1/2_c0e96f6ab57b451/12812scr_23ce8c7d4be42f8.jpg?v=2012-01-31+09%3A55%3A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3"/>
          <a:stretch/>
        </p:blipFill>
        <p:spPr bwMode="auto">
          <a:xfrm>
            <a:off x="0" y="0"/>
            <a:ext cx="916344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2427734"/>
            <a:ext cx="237626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smtClean="0">
                <a:solidFill>
                  <a:srgbClr val="34B233"/>
                </a:solidFill>
                <a:latin typeface="Helvetica" pitchFamily="34" charset="0"/>
                <a:cs typeface="Helvetica" pitchFamily="34" charset="0"/>
              </a:rPr>
              <a:t>50,000</a:t>
            </a:r>
            <a:r>
              <a:rPr lang="en-GB" dirty="0" smtClean="0">
                <a:latin typeface="Helvetica" pitchFamily="34" charset="0"/>
                <a:cs typeface="Helvetica" pitchFamily="34" charset="0"/>
              </a:rPr>
              <a:t>  </a:t>
            </a:r>
            <a:r>
              <a:rPr lang="en-GB" sz="32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</a:t>
            </a:r>
            <a:r>
              <a:rPr lang="en-GB" sz="32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ours of volunteer clearing </a:t>
            </a:r>
            <a:endParaRPr lang="en-GB" sz="32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94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hal.habitatforhumanity.org.uk/filestore/4/6/7/7_3733799ad7cb947/4677scr_fd1120dce1d85cd.jpg?v=2011-06-07+12%3A42%3A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2348" b="10326"/>
          <a:stretch/>
        </p:blipFill>
        <p:spPr bwMode="auto">
          <a:xfrm>
            <a:off x="-14856" y="0"/>
            <a:ext cx="9144000" cy="514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50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MS_OFFICEID" val="London"/>
  <p:tag name="TMS_CULTUREID" val="English-UK"/>
  <p:tag name="TMS_BUSINESSUNITID" val="Linklaters-LLP"/>
  <p:tag name="TMS_TEMPLATE_ID" val="Linklaters"/>
</p:tagLst>
</file>

<file path=ppt/theme/theme1.xml><?xml version="1.0" encoding="utf-8"?>
<a:theme xmlns:a="http://schemas.openxmlformats.org/drawingml/2006/main" name="LL HS">
  <a:themeElements>
    <a:clrScheme name="LL HS">
      <a:dk1>
        <a:srgbClr val="000000"/>
      </a:dk1>
      <a:lt1>
        <a:srgbClr val="FFFFFF"/>
      </a:lt1>
      <a:dk2>
        <a:srgbClr val="AF005F"/>
      </a:dk2>
      <a:lt2>
        <a:srgbClr val="969696"/>
      </a:lt2>
      <a:accent1>
        <a:srgbClr val="AF005F"/>
      </a:accent1>
      <a:accent2>
        <a:srgbClr val="BF337F"/>
      </a:accent2>
      <a:accent3>
        <a:srgbClr val="CC5C99"/>
      </a:accent3>
      <a:accent4>
        <a:srgbClr val="808080"/>
      </a:accent4>
      <a:accent5>
        <a:srgbClr val="969696"/>
      </a:accent5>
      <a:accent6>
        <a:srgbClr val="C3C3C3"/>
      </a:accent6>
      <a:hlink>
        <a:srgbClr val="D985B2"/>
      </a:hlink>
      <a:folHlink>
        <a:srgbClr val="ECC4DA"/>
      </a:folHlink>
    </a:clrScheme>
    <a:fontScheme name="LL H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1974</TotalTime>
  <Words>297</Words>
  <Application>Microsoft Office PowerPoint</Application>
  <PresentationFormat>On-screen Show (16:9)</PresentationFormat>
  <Paragraphs>70</Paragraphs>
  <Slides>47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LL HS</vt:lpstr>
      <vt:lpstr>Office Theme</vt:lpstr>
      <vt:lpstr>Reconstruction following a disaster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Davies, Alexandra</dc:creator>
  <cp:lastModifiedBy>Alice Marsh</cp:lastModifiedBy>
  <cp:revision>178</cp:revision>
  <dcterms:created xsi:type="dcterms:W3CDTF">2011-09-07T13:40:18Z</dcterms:created>
  <dcterms:modified xsi:type="dcterms:W3CDTF">2012-11-01T12:22:10Z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R.2010-1</vt:lpwstr>
  </property>
  <property fmtid="{D5CDD505-2E9C-101B-9397-08002B2CF9AE}" pid="3" name="FirmName">
    <vt:lpwstr>Linklaters</vt:lpwstr>
  </property>
  <property fmtid="{D5CDD505-2E9C-101B-9397-08002B2CF9AE}" pid="4" name="Pitch">
    <vt:lpwstr>HS</vt:lpwstr>
  </property>
</Properties>
</file>