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6" r:id="rId3"/>
    <p:sldId id="286" r:id="rId4"/>
    <p:sldId id="257" r:id="rId5"/>
    <p:sldId id="272" r:id="rId6"/>
    <p:sldId id="258" r:id="rId7"/>
    <p:sldId id="273" r:id="rId8"/>
    <p:sldId id="261" r:id="rId9"/>
    <p:sldId id="274" r:id="rId10"/>
    <p:sldId id="275" r:id="rId11"/>
    <p:sldId id="276" r:id="rId12"/>
    <p:sldId id="277" r:id="rId13"/>
    <p:sldId id="278" r:id="rId14"/>
    <p:sldId id="282" r:id="rId15"/>
    <p:sldId id="280" r:id="rId16"/>
    <p:sldId id="281" r:id="rId17"/>
    <p:sldId id="284" r:id="rId18"/>
    <p:sldId id="283" r:id="rId19"/>
    <p:sldId id="285" r:id="rId20"/>
    <p:sldId id="26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D89"/>
    <a:srgbClr val="0034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9" autoAdjust="0"/>
    <p:restoredTop sz="89005" autoAdjust="0"/>
  </p:normalViewPr>
  <p:slideViewPr>
    <p:cSldViewPr>
      <p:cViewPr varScale="1">
        <p:scale>
          <a:sx n="96" d="100"/>
          <a:sy n="96" d="100"/>
        </p:scale>
        <p:origin x="-43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4BE52E-9947-4C2A-8DFE-6551D87EA939}"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GB"/>
        </a:p>
      </dgm:t>
    </dgm:pt>
    <dgm:pt modelId="{E808C4D4-7DD0-4D75-9B10-F631C03591A9}">
      <dgm:prSet phldrT="[Text]" custT="1"/>
      <dgm:spPr>
        <a:solidFill>
          <a:schemeClr val="bg1"/>
        </a:solidFill>
        <a:ln>
          <a:solidFill>
            <a:schemeClr val="accent1"/>
          </a:solidFill>
        </a:ln>
      </dgm:spPr>
      <dgm:t>
        <a:bodyPr/>
        <a:lstStyle/>
        <a:p>
          <a:pPr rtl="0"/>
          <a:r>
            <a:rPr kumimoji="0" lang="en-GB" sz="1050" b="1" i="0" u="none" strike="noStrike" cap="none" normalizeH="0" baseline="0" dirty="0" smtClean="0">
              <a:ln>
                <a:noFill/>
              </a:ln>
              <a:solidFill>
                <a:srgbClr val="6DB340"/>
              </a:solidFill>
              <a:effectLst/>
              <a:latin typeface="Calibri" pitchFamily="34" charset="0"/>
              <a:cs typeface="Arial" charset="0"/>
            </a:rPr>
            <a:t>2. Land cannot be legally sold for housing as it should be for agricultural use</a:t>
          </a:r>
          <a:endParaRPr lang="en-GB" sz="1050" dirty="0"/>
        </a:p>
      </dgm:t>
    </dgm:pt>
    <dgm:pt modelId="{CB42E917-B936-48F1-A282-48D775D54EC1}" type="parTrans" cxnId="{EA12FD39-B36A-49E6-83C6-CE0193DD023F}">
      <dgm:prSet/>
      <dgm:spPr/>
      <dgm:t>
        <a:bodyPr/>
        <a:lstStyle/>
        <a:p>
          <a:endParaRPr lang="en-GB"/>
        </a:p>
      </dgm:t>
    </dgm:pt>
    <dgm:pt modelId="{6D36B57E-3996-4E04-9D40-F96C07DF79F8}" type="sibTrans" cxnId="{EA12FD39-B36A-49E6-83C6-CE0193DD023F}">
      <dgm:prSet/>
      <dgm:spPr/>
      <dgm:t>
        <a:bodyPr/>
        <a:lstStyle/>
        <a:p>
          <a:endParaRPr lang="en-GB"/>
        </a:p>
      </dgm:t>
    </dgm:pt>
    <dgm:pt modelId="{BF40CD2F-40B2-4BE9-971A-ADCCB65759B3}">
      <dgm:prSet phldrT="[Text]" custT="1"/>
      <dgm:spPr>
        <a:solidFill>
          <a:schemeClr val="bg1"/>
        </a:solidFill>
        <a:ln>
          <a:solidFill>
            <a:schemeClr val="accent1"/>
          </a:solidFill>
        </a:ln>
      </dgm:spPr>
      <dgm:t>
        <a:bodyPr/>
        <a:lstStyle/>
        <a:p>
          <a:r>
            <a:rPr kumimoji="0" lang="en-GB" sz="1050" b="1" i="0" u="none" strike="noStrike" cap="none" normalizeH="0" baseline="0" dirty="0" smtClean="0">
              <a:ln>
                <a:noFill/>
              </a:ln>
              <a:solidFill>
                <a:srgbClr val="6DB340"/>
              </a:solidFill>
              <a:effectLst/>
              <a:latin typeface="Calibri" pitchFamily="34" charset="0"/>
              <a:cs typeface="Arial" charset="0"/>
            </a:rPr>
            <a:t>3. Land is sold to families illegally for housing</a:t>
          </a:r>
          <a:endParaRPr lang="en-GB" sz="1050" dirty="0"/>
        </a:p>
      </dgm:t>
    </dgm:pt>
    <dgm:pt modelId="{4FC46A54-B0E7-4D22-9612-C8A31AB22BDF}" type="parTrans" cxnId="{9B3CC54C-A46A-44BE-92AE-73DE76D6A42B}">
      <dgm:prSet/>
      <dgm:spPr/>
      <dgm:t>
        <a:bodyPr/>
        <a:lstStyle/>
        <a:p>
          <a:endParaRPr lang="en-GB"/>
        </a:p>
      </dgm:t>
    </dgm:pt>
    <dgm:pt modelId="{6DD422C4-3017-4B65-A067-0E02D54AA255}" type="sibTrans" cxnId="{9B3CC54C-A46A-44BE-92AE-73DE76D6A42B}">
      <dgm:prSet/>
      <dgm:spPr/>
      <dgm:t>
        <a:bodyPr/>
        <a:lstStyle/>
        <a:p>
          <a:endParaRPr lang="en-GB"/>
        </a:p>
      </dgm:t>
    </dgm:pt>
    <dgm:pt modelId="{A38D886E-F222-4435-BF77-DCA51F6E0871}">
      <dgm:prSet phldrT="[Text]" custT="1"/>
      <dgm:spPr>
        <a:solidFill>
          <a:schemeClr val="bg1"/>
        </a:solidFill>
        <a:ln>
          <a:solidFill>
            <a:schemeClr val="accent1"/>
          </a:solidFill>
        </a:ln>
      </dgm:spPr>
      <dgm:t>
        <a:bodyPr/>
        <a:lstStyle/>
        <a:p>
          <a:pPr rtl="0"/>
          <a:r>
            <a:rPr kumimoji="0" lang="en-GB" sz="1050" b="1" i="0" u="none" strike="noStrike" cap="none" normalizeH="0" baseline="0" dirty="0" smtClean="0">
              <a:ln>
                <a:noFill/>
              </a:ln>
              <a:solidFill>
                <a:srgbClr val="6DB340"/>
              </a:solidFill>
              <a:effectLst/>
              <a:latin typeface="Calibri" pitchFamily="34" charset="0"/>
              <a:cs typeface="Arial" charset="0"/>
            </a:rPr>
            <a:t>4. Families do not have the rights of legal ownership</a:t>
          </a:r>
          <a:endParaRPr lang="en-GB" sz="1050" dirty="0"/>
        </a:p>
      </dgm:t>
    </dgm:pt>
    <dgm:pt modelId="{3C52E02D-D29E-4120-8A65-04B642288908}" type="parTrans" cxnId="{AE51E8EF-11DF-4763-9127-29198BA6A17A}">
      <dgm:prSet/>
      <dgm:spPr/>
      <dgm:t>
        <a:bodyPr/>
        <a:lstStyle/>
        <a:p>
          <a:endParaRPr lang="en-GB"/>
        </a:p>
      </dgm:t>
    </dgm:pt>
    <dgm:pt modelId="{71D55617-8E60-45EA-A41A-A6AF3E167140}" type="sibTrans" cxnId="{AE51E8EF-11DF-4763-9127-29198BA6A17A}">
      <dgm:prSet/>
      <dgm:spPr/>
      <dgm:t>
        <a:bodyPr/>
        <a:lstStyle/>
        <a:p>
          <a:endParaRPr lang="en-GB"/>
        </a:p>
      </dgm:t>
    </dgm:pt>
    <dgm:pt modelId="{B9067FD7-EBB4-452A-827E-38286274521D}">
      <dgm:prSet phldrT="[Text]" custT="1"/>
      <dgm:spPr>
        <a:solidFill>
          <a:schemeClr val="bg1"/>
        </a:solidFill>
        <a:ln>
          <a:solidFill>
            <a:schemeClr val="accent1"/>
          </a:solidFill>
        </a:ln>
      </dgm:spPr>
      <dgm:t>
        <a:bodyPr/>
        <a:lstStyle/>
        <a:p>
          <a:pPr rtl="0"/>
          <a:r>
            <a:rPr kumimoji="0" lang="en-GB" sz="1050" b="1" i="0" u="none" strike="noStrike" cap="none" normalizeH="0" baseline="0" dirty="0" smtClean="0">
              <a:ln>
                <a:noFill/>
              </a:ln>
              <a:solidFill>
                <a:srgbClr val="6DB340"/>
              </a:solidFill>
              <a:effectLst/>
              <a:latin typeface="Calibri" pitchFamily="34" charset="0"/>
              <a:cs typeface="Arial" charset="0"/>
            </a:rPr>
            <a:t>5. Families are threatened with unlawful eviction or extortion</a:t>
          </a:r>
          <a:endParaRPr lang="en-GB" sz="1050" dirty="0"/>
        </a:p>
      </dgm:t>
    </dgm:pt>
    <dgm:pt modelId="{5776B8D3-4AB3-49E7-AE2F-228567BE6CAC}" type="parTrans" cxnId="{9F6EFF38-3522-42B8-A15E-E355235ACE0A}">
      <dgm:prSet/>
      <dgm:spPr/>
      <dgm:t>
        <a:bodyPr/>
        <a:lstStyle/>
        <a:p>
          <a:endParaRPr lang="en-GB"/>
        </a:p>
      </dgm:t>
    </dgm:pt>
    <dgm:pt modelId="{0084C5AA-DD3D-4C02-9255-E27CC88B5569}" type="sibTrans" cxnId="{9F6EFF38-3522-42B8-A15E-E355235ACE0A}">
      <dgm:prSet/>
      <dgm:spPr/>
      <dgm:t>
        <a:bodyPr/>
        <a:lstStyle/>
        <a:p>
          <a:endParaRPr lang="en-GB"/>
        </a:p>
      </dgm:t>
    </dgm:pt>
    <dgm:pt modelId="{97C41BA2-66EB-4531-A841-2D659D4F648C}">
      <dgm:prSet phldrT="[Text]" custT="1"/>
      <dgm:spPr>
        <a:solidFill>
          <a:schemeClr val="bg1"/>
        </a:solidFill>
        <a:ln>
          <a:solidFill>
            <a:schemeClr val="accent1"/>
          </a:solidFill>
        </a:ln>
      </dgm:spPr>
      <dgm:t>
        <a:bodyPr/>
        <a:lstStyle/>
        <a:p>
          <a:pPr rtl="0"/>
          <a:r>
            <a:rPr kumimoji="0" lang="en-GB" sz="1050" b="1" i="0" u="none" strike="noStrike" cap="none" normalizeH="0" baseline="0" dirty="0" smtClean="0">
              <a:ln>
                <a:noFill/>
              </a:ln>
              <a:solidFill>
                <a:srgbClr val="6DB340"/>
              </a:solidFill>
              <a:effectLst/>
              <a:latin typeface="Calibri" pitchFamily="34" charset="0"/>
              <a:cs typeface="Arial" charset="0"/>
            </a:rPr>
            <a:t>1. Cheaper land is often classed as rural/agricultural</a:t>
          </a:r>
          <a:endParaRPr lang="en-GB" sz="1050" dirty="0"/>
        </a:p>
      </dgm:t>
    </dgm:pt>
    <dgm:pt modelId="{234D4554-8758-4456-B7FE-73301986AD5A}" type="parTrans" cxnId="{31222991-F0E7-4B27-BE8C-D616D571BBE6}">
      <dgm:prSet/>
      <dgm:spPr/>
      <dgm:t>
        <a:bodyPr/>
        <a:lstStyle/>
        <a:p>
          <a:endParaRPr lang="en-GB"/>
        </a:p>
      </dgm:t>
    </dgm:pt>
    <dgm:pt modelId="{F0A5871C-521F-4AB3-96DB-9FFEF842C406}" type="sibTrans" cxnId="{31222991-F0E7-4B27-BE8C-D616D571BBE6}">
      <dgm:prSet/>
      <dgm:spPr/>
      <dgm:t>
        <a:bodyPr/>
        <a:lstStyle/>
        <a:p>
          <a:endParaRPr lang="en-GB"/>
        </a:p>
      </dgm:t>
    </dgm:pt>
    <dgm:pt modelId="{DE8529D1-3A9B-4804-9EB4-25F794A70DCF}" type="pres">
      <dgm:prSet presAssocID="{364BE52E-9947-4C2A-8DFE-6551D87EA939}" presName="cycle" presStyleCnt="0">
        <dgm:presLayoutVars>
          <dgm:dir/>
          <dgm:resizeHandles val="exact"/>
        </dgm:presLayoutVars>
      </dgm:prSet>
      <dgm:spPr/>
      <dgm:t>
        <a:bodyPr/>
        <a:lstStyle/>
        <a:p>
          <a:endParaRPr lang="en-GB"/>
        </a:p>
      </dgm:t>
    </dgm:pt>
    <dgm:pt modelId="{92971A1E-01E1-4627-A13F-DAF41B17DAD4}" type="pres">
      <dgm:prSet presAssocID="{E808C4D4-7DD0-4D75-9B10-F631C03591A9}" presName="node" presStyleLbl="node1" presStyleIdx="0" presStyleCnt="5">
        <dgm:presLayoutVars>
          <dgm:bulletEnabled val="1"/>
        </dgm:presLayoutVars>
      </dgm:prSet>
      <dgm:spPr/>
      <dgm:t>
        <a:bodyPr/>
        <a:lstStyle/>
        <a:p>
          <a:endParaRPr lang="en-GB"/>
        </a:p>
      </dgm:t>
    </dgm:pt>
    <dgm:pt modelId="{62817ABB-355D-4500-8737-A59A0FE47B34}" type="pres">
      <dgm:prSet presAssocID="{E808C4D4-7DD0-4D75-9B10-F631C03591A9}" presName="spNode" presStyleCnt="0"/>
      <dgm:spPr/>
    </dgm:pt>
    <dgm:pt modelId="{4D06EB0B-B571-4EDD-BD0D-546DCD2A8C4C}" type="pres">
      <dgm:prSet presAssocID="{6D36B57E-3996-4E04-9D40-F96C07DF79F8}" presName="sibTrans" presStyleLbl="sibTrans1D1" presStyleIdx="0" presStyleCnt="5"/>
      <dgm:spPr/>
      <dgm:t>
        <a:bodyPr/>
        <a:lstStyle/>
        <a:p>
          <a:endParaRPr lang="en-GB"/>
        </a:p>
      </dgm:t>
    </dgm:pt>
    <dgm:pt modelId="{EFBCE7EA-7688-418F-8891-66A086D313F8}" type="pres">
      <dgm:prSet presAssocID="{BF40CD2F-40B2-4BE9-971A-ADCCB65759B3}" presName="node" presStyleLbl="node1" presStyleIdx="1" presStyleCnt="5" custRadScaleRad="101105" custRadScaleInc="4356">
        <dgm:presLayoutVars>
          <dgm:bulletEnabled val="1"/>
        </dgm:presLayoutVars>
      </dgm:prSet>
      <dgm:spPr/>
      <dgm:t>
        <a:bodyPr/>
        <a:lstStyle/>
        <a:p>
          <a:endParaRPr lang="en-GB"/>
        </a:p>
      </dgm:t>
    </dgm:pt>
    <dgm:pt modelId="{15111A6D-A505-45E8-A365-0B627D9FF43D}" type="pres">
      <dgm:prSet presAssocID="{BF40CD2F-40B2-4BE9-971A-ADCCB65759B3}" presName="spNode" presStyleCnt="0"/>
      <dgm:spPr/>
    </dgm:pt>
    <dgm:pt modelId="{B2FFD2EF-8B23-42D0-817B-53936E204E4F}" type="pres">
      <dgm:prSet presAssocID="{6DD422C4-3017-4B65-A067-0E02D54AA255}" presName="sibTrans" presStyleLbl="sibTrans1D1" presStyleIdx="1" presStyleCnt="5"/>
      <dgm:spPr/>
      <dgm:t>
        <a:bodyPr/>
        <a:lstStyle/>
        <a:p>
          <a:endParaRPr lang="en-GB"/>
        </a:p>
      </dgm:t>
    </dgm:pt>
    <dgm:pt modelId="{C09728AC-25B0-4F76-874B-6A57C1788A54}" type="pres">
      <dgm:prSet presAssocID="{A38D886E-F222-4435-BF77-DCA51F6E0871}" presName="node" presStyleLbl="node1" presStyleIdx="2" presStyleCnt="5" custRadScaleRad="104020" custRadScaleInc="-5471">
        <dgm:presLayoutVars>
          <dgm:bulletEnabled val="1"/>
        </dgm:presLayoutVars>
      </dgm:prSet>
      <dgm:spPr/>
      <dgm:t>
        <a:bodyPr/>
        <a:lstStyle/>
        <a:p>
          <a:endParaRPr lang="en-GB"/>
        </a:p>
      </dgm:t>
    </dgm:pt>
    <dgm:pt modelId="{E2B05100-592B-4D53-AD44-4D260DB062B0}" type="pres">
      <dgm:prSet presAssocID="{A38D886E-F222-4435-BF77-DCA51F6E0871}" presName="spNode" presStyleCnt="0"/>
      <dgm:spPr/>
    </dgm:pt>
    <dgm:pt modelId="{6D065C44-5E71-41A8-9D67-1D98C0502214}" type="pres">
      <dgm:prSet presAssocID="{71D55617-8E60-45EA-A41A-A6AF3E167140}" presName="sibTrans" presStyleLbl="sibTrans1D1" presStyleIdx="2" presStyleCnt="5"/>
      <dgm:spPr/>
      <dgm:t>
        <a:bodyPr/>
        <a:lstStyle/>
        <a:p>
          <a:endParaRPr lang="en-GB"/>
        </a:p>
      </dgm:t>
    </dgm:pt>
    <dgm:pt modelId="{971A7F6A-78C0-47D2-ABEF-E239008C9753}" type="pres">
      <dgm:prSet presAssocID="{B9067FD7-EBB4-452A-827E-38286274521D}" presName="node" presStyleLbl="node1" presStyleIdx="3" presStyleCnt="5">
        <dgm:presLayoutVars>
          <dgm:bulletEnabled val="1"/>
        </dgm:presLayoutVars>
      </dgm:prSet>
      <dgm:spPr/>
      <dgm:t>
        <a:bodyPr/>
        <a:lstStyle/>
        <a:p>
          <a:endParaRPr lang="en-GB"/>
        </a:p>
      </dgm:t>
    </dgm:pt>
    <dgm:pt modelId="{34AAED8C-651B-40EA-B4B4-962F4B1B035A}" type="pres">
      <dgm:prSet presAssocID="{B9067FD7-EBB4-452A-827E-38286274521D}" presName="spNode" presStyleCnt="0"/>
      <dgm:spPr/>
    </dgm:pt>
    <dgm:pt modelId="{92E5FEC4-2BF6-48DC-8B36-D734C42450E3}" type="pres">
      <dgm:prSet presAssocID="{0084C5AA-DD3D-4C02-9255-E27CC88B5569}" presName="sibTrans" presStyleLbl="sibTrans1D1" presStyleIdx="3" presStyleCnt="5"/>
      <dgm:spPr/>
      <dgm:t>
        <a:bodyPr/>
        <a:lstStyle/>
        <a:p>
          <a:endParaRPr lang="en-GB"/>
        </a:p>
      </dgm:t>
    </dgm:pt>
    <dgm:pt modelId="{667231F3-67F9-4449-81DA-4A417DE85631}" type="pres">
      <dgm:prSet presAssocID="{97C41BA2-66EB-4531-A841-2D659D4F648C}" presName="node" presStyleLbl="node1" presStyleIdx="4" presStyleCnt="5">
        <dgm:presLayoutVars>
          <dgm:bulletEnabled val="1"/>
        </dgm:presLayoutVars>
      </dgm:prSet>
      <dgm:spPr/>
      <dgm:t>
        <a:bodyPr/>
        <a:lstStyle/>
        <a:p>
          <a:endParaRPr lang="en-GB"/>
        </a:p>
      </dgm:t>
    </dgm:pt>
    <dgm:pt modelId="{EF2C493A-135E-4B60-97DD-FC2C33CBF719}" type="pres">
      <dgm:prSet presAssocID="{97C41BA2-66EB-4531-A841-2D659D4F648C}" presName="spNode" presStyleCnt="0"/>
      <dgm:spPr/>
    </dgm:pt>
    <dgm:pt modelId="{A71EE4B0-B009-4485-A0D7-71B911B16A49}" type="pres">
      <dgm:prSet presAssocID="{F0A5871C-521F-4AB3-96DB-9FFEF842C406}" presName="sibTrans" presStyleLbl="sibTrans1D1" presStyleIdx="4" presStyleCnt="5"/>
      <dgm:spPr/>
      <dgm:t>
        <a:bodyPr/>
        <a:lstStyle/>
        <a:p>
          <a:endParaRPr lang="en-GB"/>
        </a:p>
      </dgm:t>
    </dgm:pt>
  </dgm:ptLst>
  <dgm:cxnLst>
    <dgm:cxn modelId="{FF68B810-DAAF-45E6-9921-F8B6965FB45F}" type="presOf" srcId="{0084C5AA-DD3D-4C02-9255-E27CC88B5569}" destId="{92E5FEC4-2BF6-48DC-8B36-D734C42450E3}" srcOrd="0" destOrd="0" presId="urn:microsoft.com/office/officeart/2005/8/layout/cycle5"/>
    <dgm:cxn modelId="{9F6EFF38-3522-42B8-A15E-E355235ACE0A}" srcId="{364BE52E-9947-4C2A-8DFE-6551D87EA939}" destId="{B9067FD7-EBB4-452A-827E-38286274521D}" srcOrd="3" destOrd="0" parTransId="{5776B8D3-4AB3-49E7-AE2F-228567BE6CAC}" sibTransId="{0084C5AA-DD3D-4C02-9255-E27CC88B5569}"/>
    <dgm:cxn modelId="{9B3CC54C-A46A-44BE-92AE-73DE76D6A42B}" srcId="{364BE52E-9947-4C2A-8DFE-6551D87EA939}" destId="{BF40CD2F-40B2-4BE9-971A-ADCCB65759B3}" srcOrd="1" destOrd="0" parTransId="{4FC46A54-B0E7-4D22-9612-C8A31AB22BDF}" sibTransId="{6DD422C4-3017-4B65-A067-0E02D54AA255}"/>
    <dgm:cxn modelId="{8F3A9A20-0C15-4160-9DAE-60844BF25011}" type="presOf" srcId="{BF40CD2F-40B2-4BE9-971A-ADCCB65759B3}" destId="{EFBCE7EA-7688-418F-8891-66A086D313F8}" srcOrd="0" destOrd="0" presId="urn:microsoft.com/office/officeart/2005/8/layout/cycle5"/>
    <dgm:cxn modelId="{DFE40EB9-3985-4BDD-83C6-3621E570AFB6}" type="presOf" srcId="{97C41BA2-66EB-4531-A841-2D659D4F648C}" destId="{667231F3-67F9-4449-81DA-4A417DE85631}" srcOrd="0" destOrd="0" presId="urn:microsoft.com/office/officeart/2005/8/layout/cycle5"/>
    <dgm:cxn modelId="{EC3DEC45-ABD1-40DE-A4D2-1F4177D89DF3}" type="presOf" srcId="{E808C4D4-7DD0-4D75-9B10-F631C03591A9}" destId="{92971A1E-01E1-4627-A13F-DAF41B17DAD4}" srcOrd="0" destOrd="0" presId="urn:microsoft.com/office/officeart/2005/8/layout/cycle5"/>
    <dgm:cxn modelId="{CA1123D8-E71C-4F8F-92DA-5A467DAF398B}" type="presOf" srcId="{A38D886E-F222-4435-BF77-DCA51F6E0871}" destId="{C09728AC-25B0-4F76-874B-6A57C1788A54}" srcOrd="0" destOrd="0" presId="urn:microsoft.com/office/officeart/2005/8/layout/cycle5"/>
    <dgm:cxn modelId="{2E70362F-869A-4032-8397-386EFD1D06E3}" type="presOf" srcId="{71D55617-8E60-45EA-A41A-A6AF3E167140}" destId="{6D065C44-5E71-41A8-9D67-1D98C0502214}" srcOrd="0" destOrd="0" presId="urn:microsoft.com/office/officeart/2005/8/layout/cycle5"/>
    <dgm:cxn modelId="{31222991-F0E7-4B27-BE8C-D616D571BBE6}" srcId="{364BE52E-9947-4C2A-8DFE-6551D87EA939}" destId="{97C41BA2-66EB-4531-A841-2D659D4F648C}" srcOrd="4" destOrd="0" parTransId="{234D4554-8758-4456-B7FE-73301986AD5A}" sibTransId="{F0A5871C-521F-4AB3-96DB-9FFEF842C406}"/>
    <dgm:cxn modelId="{0802C225-30B5-46E6-95F2-779ACD9931C8}" type="presOf" srcId="{6DD422C4-3017-4B65-A067-0E02D54AA255}" destId="{B2FFD2EF-8B23-42D0-817B-53936E204E4F}" srcOrd="0" destOrd="0" presId="urn:microsoft.com/office/officeart/2005/8/layout/cycle5"/>
    <dgm:cxn modelId="{8F857FF4-7FC7-40D6-B239-67902BF5EC5D}" type="presOf" srcId="{6D36B57E-3996-4E04-9D40-F96C07DF79F8}" destId="{4D06EB0B-B571-4EDD-BD0D-546DCD2A8C4C}" srcOrd="0" destOrd="0" presId="urn:microsoft.com/office/officeart/2005/8/layout/cycle5"/>
    <dgm:cxn modelId="{49B9730B-CAEF-4855-81C9-C65AC0A14BB7}" type="presOf" srcId="{364BE52E-9947-4C2A-8DFE-6551D87EA939}" destId="{DE8529D1-3A9B-4804-9EB4-25F794A70DCF}" srcOrd="0" destOrd="0" presId="urn:microsoft.com/office/officeart/2005/8/layout/cycle5"/>
    <dgm:cxn modelId="{EA12FD39-B36A-49E6-83C6-CE0193DD023F}" srcId="{364BE52E-9947-4C2A-8DFE-6551D87EA939}" destId="{E808C4D4-7DD0-4D75-9B10-F631C03591A9}" srcOrd="0" destOrd="0" parTransId="{CB42E917-B936-48F1-A282-48D775D54EC1}" sibTransId="{6D36B57E-3996-4E04-9D40-F96C07DF79F8}"/>
    <dgm:cxn modelId="{AC812A77-5369-46BC-A654-EC018D75CD09}" type="presOf" srcId="{F0A5871C-521F-4AB3-96DB-9FFEF842C406}" destId="{A71EE4B0-B009-4485-A0D7-71B911B16A49}" srcOrd="0" destOrd="0" presId="urn:microsoft.com/office/officeart/2005/8/layout/cycle5"/>
    <dgm:cxn modelId="{C2F17F13-24ED-45A1-9A0E-7E1D6C79B2D0}" type="presOf" srcId="{B9067FD7-EBB4-452A-827E-38286274521D}" destId="{971A7F6A-78C0-47D2-ABEF-E239008C9753}" srcOrd="0" destOrd="0" presId="urn:microsoft.com/office/officeart/2005/8/layout/cycle5"/>
    <dgm:cxn modelId="{AE51E8EF-11DF-4763-9127-29198BA6A17A}" srcId="{364BE52E-9947-4C2A-8DFE-6551D87EA939}" destId="{A38D886E-F222-4435-BF77-DCA51F6E0871}" srcOrd="2" destOrd="0" parTransId="{3C52E02D-D29E-4120-8A65-04B642288908}" sibTransId="{71D55617-8E60-45EA-A41A-A6AF3E167140}"/>
    <dgm:cxn modelId="{91573AF9-B93B-4501-95C2-E81A3A1FC5E3}" type="presParOf" srcId="{DE8529D1-3A9B-4804-9EB4-25F794A70DCF}" destId="{92971A1E-01E1-4627-A13F-DAF41B17DAD4}" srcOrd="0" destOrd="0" presId="urn:microsoft.com/office/officeart/2005/8/layout/cycle5"/>
    <dgm:cxn modelId="{1A79C8FE-CB58-4533-864D-A4051B415FE7}" type="presParOf" srcId="{DE8529D1-3A9B-4804-9EB4-25F794A70DCF}" destId="{62817ABB-355D-4500-8737-A59A0FE47B34}" srcOrd="1" destOrd="0" presId="urn:microsoft.com/office/officeart/2005/8/layout/cycle5"/>
    <dgm:cxn modelId="{FF6A4B28-6496-4D7B-927D-602919B1066A}" type="presParOf" srcId="{DE8529D1-3A9B-4804-9EB4-25F794A70DCF}" destId="{4D06EB0B-B571-4EDD-BD0D-546DCD2A8C4C}" srcOrd="2" destOrd="0" presId="urn:microsoft.com/office/officeart/2005/8/layout/cycle5"/>
    <dgm:cxn modelId="{81A543AB-6903-4376-9C47-4F69333A31E8}" type="presParOf" srcId="{DE8529D1-3A9B-4804-9EB4-25F794A70DCF}" destId="{EFBCE7EA-7688-418F-8891-66A086D313F8}" srcOrd="3" destOrd="0" presId="urn:microsoft.com/office/officeart/2005/8/layout/cycle5"/>
    <dgm:cxn modelId="{1CA058E8-CDD3-4BAC-8EB3-5FF31DF071B5}" type="presParOf" srcId="{DE8529D1-3A9B-4804-9EB4-25F794A70DCF}" destId="{15111A6D-A505-45E8-A365-0B627D9FF43D}" srcOrd="4" destOrd="0" presId="urn:microsoft.com/office/officeart/2005/8/layout/cycle5"/>
    <dgm:cxn modelId="{0B9BF61F-92D7-4876-BC75-C90F3FFAD420}" type="presParOf" srcId="{DE8529D1-3A9B-4804-9EB4-25F794A70DCF}" destId="{B2FFD2EF-8B23-42D0-817B-53936E204E4F}" srcOrd="5" destOrd="0" presId="urn:microsoft.com/office/officeart/2005/8/layout/cycle5"/>
    <dgm:cxn modelId="{6C111EFB-21DD-4F2A-813F-2A4275A55EB4}" type="presParOf" srcId="{DE8529D1-3A9B-4804-9EB4-25F794A70DCF}" destId="{C09728AC-25B0-4F76-874B-6A57C1788A54}" srcOrd="6" destOrd="0" presId="urn:microsoft.com/office/officeart/2005/8/layout/cycle5"/>
    <dgm:cxn modelId="{C3D9517E-0193-4B9D-A26F-F2562D4EDA03}" type="presParOf" srcId="{DE8529D1-3A9B-4804-9EB4-25F794A70DCF}" destId="{E2B05100-592B-4D53-AD44-4D260DB062B0}" srcOrd="7" destOrd="0" presId="urn:microsoft.com/office/officeart/2005/8/layout/cycle5"/>
    <dgm:cxn modelId="{8276C712-70F1-442B-A75C-7B7624B7EDD8}" type="presParOf" srcId="{DE8529D1-3A9B-4804-9EB4-25F794A70DCF}" destId="{6D065C44-5E71-41A8-9D67-1D98C0502214}" srcOrd="8" destOrd="0" presId="urn:microsoft.com/office/officeart/2005/8/layout/cycle5"/>
    <dgm:cxn modelId="{A172B269-0F97-4355-8608-B4E64C3D30B8}" type="presParOf" srcId="{DE8529D1-3A9B-4804-9EB4-25F794A70DCF}" destId="{971A7F6A-78C0-47D2-ABEF-E239008C9753}" srcOrd="9" destOrd="0" presId="urn:microsoft.com/office/officeart/2005/8/layout/cycle5"/>
    <dgm:cxn modelId="{38516A16-CDB4-4B14-9BCD-489754CDCECB}" type="presParOf" srcId="{DE8529D1-3A9B-4804-9EB4-25F794A70DCF}" destId="{34AAED8C-651B-40EA-B4B4-962F4B1B035A}" srcOrd="10" destOrd="0" presId="urn:microsoft.com/office/officeart/2005/8/layout/cycle5"/>
    <dgm:cxn modelId="{A3E532C3-C9A9-420B-AFAC-EEDF451955AD}" type="presParOf" srcId="{DE8529D1-3A9B-4804-9EB4-25F794A70DCF}" destId="{92E5FEC4-2BF6-48DC-8B36-D734C42450E3}" srcOrd="11" destOrd="0" presId="urn:microsoft.com/office/officeart/2005/8/layout/cycle5"/>
    <dgm:cxn modelId="{B748300A-CB58-4EE4-AC40-25731D4720E6}" type="presParOf" srcId="{DE8529D1-3A9B-4804-9EB4-25F794A70DCF}" destId="{667231F3-67F9-4449-81DA-4A417DE85631}" srcOrd="12" destOrd="0" presId="urn:microsoft.com/office/officeart/2005/8/layout/cycle5"/>
    <dgm:cxn modelId="{B5ECE67A-D62F-4968-B19F-D3C24EF87959}" type="presParOf" srcId="{DE8529D1-3A9B-4804-9EB4-25F794A70DCF}" destId="{EF2C493A-135E-4B60-97DD-FC2C33CBF719}" srcOrd="13" destOrd="0" presId="urn:microsoft.com/office/officeart/2005/8/layout/cycle5"/>
    <dgm:cxn modelId="{E2414D48-93A2-46F2-B72A-6A500FD2A289}" type="presParOf" srcId="{DE8529D1-3A9B-4804-9EB4-25F794A70DCF}" destId="{A71EE4B0-B009-4485-A0D7-71B911B16A49}" srcOrd="14" destOrd="0" presId="urn:microsoft.com/office/officeart/2005/8/layout/cycle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EF8302A-2DB1-4722-92B2-26912D83408E}" type="doc">
      <dgm:prSet loTypeId="urn:microsoft.com/office/officeart/2005/8/layout/cycle3" loCatId="cycle" qsTypeId="urn:microsoft.com/office/officeart/2005/8/quickstyle/simple1" qsCatId="simple" csTypeId="urn:microsoft.com/office/officeart/2005/8/colors/accent1_2" csCatId="accent1" phldr="1"/>
      <dgm:spPr/>
    </dgm:pt>
    <dgm:pt modelId="{8D82D3F9-2F57-45BA-9CC8-0F62E0DBDB09}">
      <dgm:prSet/>
      <dgm:spPr>
        <a:solidFill>
          <a:schemeClr val="accent3"/>
        </a:solidFill>
      </dgm:spPr>
      <dgm:t>
        <a:bodyPr/>
        <a:lstStyle/>
        <a:p>
          <a:pPr rtl="0" eaLnBrk="1" latinLnBrk="0"/>
          <a:r>
            <a:rPr lang="en-GB" dirty="0" smtClean="0"/>
            <a:t>Engaging communities and particularly women head of households and excluded families to use their voice through a </a:t>
          </a:r>
        </a:p>
        <a:p>
          <a:pPr rtl="0" eaLnBrk="1" latinLnBrk="0"/>
          <a:r>
            <a:rPr lang="en-GB" b="1" dirty="0" smtClean="0"/>
            <a:t>WOMENS NETWORK</a:t>
          </a:r>
        </a:p>
        <a:p>
          <a:pPr rtl="0" eaLnBrk="1" latinLnBrk="0"/>
          <a:r>
            <a:rPr lang="en-GB" dirty="0" smtClean="0"/>
            <a:t> to influence policy on secure tenure, and urban land governance</a:t>
          </a:r>
          <a:endParaRPr lang="en-US" dirty="0" smtClean="0"/>
        </a:p>
      </dgm:t>
    </dgm:pt>
    <dgm:pt modelId="{C0C367BD-3E10-47EB-A1F1-DD1A47DFA111}" type="parTrans" cxnId="{342967A3-F1BC-4898-9B25-5172BEE5FA7A}">
      <dgm:prSet/>
      <dgm:spPr/>
      <dgm:t>
        <a:bodyPr/>
        <a:lstStyle/>
        <a:p>
          <a:endParaRPr lang="en-GB"/>
        </a:p>
      </dgm:t>
    </dgm:pt>
    <dgm:pt modelId="{EFDAFCE7-40AF-475D-9891-1C9570C81ABD}" type="sibTrans" cxnId="{342967A3-F1BC-4898-9B25-5172BEE5FA7A}">
      <dgm:prSet/>
      <dgm:spPr/>
      <dgm:t>
        <a:bodyPr/>
        <a:lstStyle/>
        <a:p>
          <a:endParaRPr lang="en-GB"/>
        </a:p>
      </dgm:t>
    </dgm:pt>
    <dgm:pt modelId="{2BFB2C55-C37A-4051-A8B1-9F324D4D4766}">
      <dgm:prSet/>
      <dgm:spPr>
        <a:solidFill>
          <a:schemeClr val="accent6">
            <a:lumMod val="75000"/>
          </a:schemeClr>
        </a:solidFill>
      </dgm:spPr>
      <dgm:t>
        <a:bodyPr/>
        <a:lstStyle/>
        <a:p>
          <a:pPr rtl="0" eaLnBrk="1" latinLnBrk="0"/>
          <a:r>
            <a:rPr lang="en-GB" b="1" dirty="0" smtClean="0"/>
            <a:t>COALITION BUILDING</a:t>
          </a:r>
        </a:p>
        <a:p>
          <a:pPr rtl="0" eaLnBrk="1" latinLnBrk="0"/>
          <a:r>
            <a:rPr lang="en-GB" dirty="0" smtClean="0"/>
            <a:t>between NGOs, academics, women, and experts to audit policy change</a:t>
          </a:r>
          <a:endParaRPr lang="en-US" dirty="0" smtClean="0"/>
        </a:p>
      </dgm:t>
    </dgm:pt>
    <dgm:pt modelId="{0015E081-F5C4-4EFD-88BA-B1AD422934AC}" type="parTrans" cxnId="{B5E990B1-2EB3-466A-9515-CB98DDD87ADB}">
      <dgm:prSet/>
      <dgm:spPr/>
      <dgm:t>
        <a:bodyPr/>
        <a:lstStyle/>
        <a:p>
          <a:endParaRPr lang="en-GB"/>
        </a:p>
      </dgm:t>
    </dgm:pt>
    <dgm:pt modelId="{4361DE84-C397-45D4-99F1-6DE042A4D94C}" type="sibTrans" cxnId="{B5E990B1-2EB3-466A-9515-CB98DDD87ADB}">
      <dgm:prSet/>
      <dgm:spPr/>
      <dgm:t>
        <a:bodyPr/>
        <a:lstStyle/>
        <a:p>
          <a:endParaRPr lang="en-GB"/>
        </a:p>
      </dgm:t>
    </dgm:pt>
    <dgm:pt modelId="{B96906DD-A66B-4956-962E-73415F05B1FC}">
      <dgm:prSet custT="1"/>
      <dgm:spPr/>
      <dgm:t>
        <a:bodyPr/>
        <a:lstStyle/>
        <a:p>
          <a:pPr rtl="0" eaLnBrk="1" latinLnBrk="0"/>
          <a:r>
            <a:rPr lang="en-GB" sz="1600" dirty="0" smtClean="0"/>
            <a:t>Fostering gender sensitive multi-stakeholder dialogue and consensus to guarantee integrated urban policies on land planning, secure land tenure, and social housing</a:t>
          </a:r>
          <a:endParaRPr lang="en-US" sz="1600" dirty="0" smtClean="0"/>
        </a:p>
      </dgm:t>
    </dgm:pt>
    <dgm:pt modelId="{C1843F03-2879-4123-A2AB-AF120074F634}" type="parTrans" cxnId="{80EC16AE-4171-45B5-B3D8-C99B955A8DEE}">
      <dgm:prSet/>
      <dgm:spPr/>
      <dgm:t>
        <a:bodyPr/>
        <a:lstStyle/>
        <a:p>
          <a:endParaRPr lang="en-GB"/>
        </a:p>
      </dgm:t>
    </dgm:pt>
    <dgm:pt modelId="{F1736890-B4B5-4C1E-A1C9-FCD79C3C59DA}" type="sibTrans" cxnId="{80EC16AE-4171-45B5-B3D8-C99B955A8DEE}">
      <dgm:prSet/>
      <dgm:spPr/>
      <dgm:t>
        <a:bodyPr/>
        <a:lstStyle/>
        <a:p>
          <a:endParaRPr lang="en-GB"/>
        </a:p>
      </dgm:t>
    </dgm:pt>
    <dgm:pt modelId="{A48C304A-CE4C-40F2-8839-469FD3D8E292}" type="pres">
      <dgm:prSet presAssocID="{1EF8302A-2DB1-4722-92B2-26912D83408E}" presName="Name0" presStyleCnt="0">
        <dgm:presLayoutVars>
          <dgm:dir/>
          <dgm:resizeHandles val="exact"/>
        </dgm:presLayoutVars>
      </dgm:prSet>
      <dgm:spPr/>
    </dgm:pt>
    <dgm:pt modelId="{25672581-CFE3-4C8A-88F7-078D360CEBB4}" type="pres">
      <dgm:prSet presAssocID="{1EF8302A-2DB1-4722-92B2-26912D83408E}" presName="cycle" presStyleCnt="0"/>
      <dgm:spPr/>
    </dgm:pt>
    <dgm:pt modelId="{3A3D9B90-2B27-439A-B8B7-C93924E4A39B}" type="pres">
      <dgm:prSet presAssocID="{8D82D3F9-2F57-45BA-9CC8-0F62E0DBDB09}" presName="nodeFirstNode" presStyleLbl="node1" presStyleIdx="0" presStyleCnt="3" custScaleY="93722" custRadScaleRad="98191" custRadScaleInc="-4317">
        <dgm:presLayoutVars>
          <dgm:bulletEnabled val="1"/>
        </dgm:presLayoutVars>
      </dgm:prSet>
      <dgm:spPr/>
      <dgm:t>
        <a:bodyPr/>
        <a:lstStyle/>
        <a:p>
          <a:endParaRPr lang="en-GB"/>
        </a:p>
      </dgm:t>
    </dgm:pt>
    <dgm:pt modelId="{9965B2D4-0102-4BB0-BA36-71D4C810E5BC}" type="pres">
      <dgm:prSet presAssocID="{EFDAFCE7-40AF-475D-9891-1C9570C81ABD}" presName="sibTransFirstNode" presStyleLbl="bgShp" presStyleIdx="0" presStyleCnt="1" custScaleX="105820"/>
      <dgm:spPr/>
      <dgm:t>
        <a:bodyPr/>
        <a:lstStyle/>
        <a:p>
          <a:endParaRPr lang="en-GB"/>
        </a:p>
      </dgm:t>
    </dgm:pt>
    <dgm:pt modelId="{B3399255-7ABE-4FD0-B76A-8380E4352370}" type="pres">
      <dgm:prSet presAssocID="{2BFB2C55-C37A-4051-A8B1-9F324D4D4766}" presName="nodeFollowingNodes" presStyleLbl="node1" presStyleIdx="1" presStyleCnt="3" custRadScaleRad="96112" custRadScaleInc="-29440">
        <dgm:presLayoutVars>
          <dgm:bulletEnabled val="1"/>
        </dgm:presLayoutVars>
      </dgm:prSet>
      <dgm:spPr/>
      <dgm:t>
        <a:bodyPr/>
        <a:lstStyle/>
        <a:p>
          <a:endParaRPr lang="en-GB"/>
        </a:p>
      </dgm:t>
    </dgm:pt>
    <dgm:pt modelId="{2C46F7C6-00D5-47ED-A973-0EFBA964B254}" type="pres">
      <dgm:prSet presAssocID="{B96906DD-A66B-4956-962E-73415F05B1FC}" presName="nodeFollowingNodes" presStyleLbl="node1" presStyleIdx="2" presStyleCnt="3" custRadScaleRad="106206" custRadScaleInc="29811">
        <dgm:presLayoutVars>
          <dgm:bulletEnabled val="1"/>
        </dgm:presLayoutVars>
      </dgm:prSet>
      <dgm:spPr/>
      <dgm:t>
        <a:bodyPr/>
        <a:lstStyle/>
        <a:p>
          <a:endParaRPr lang="en-GB"/>
        </a:p>
      </dgm:t>
    </dgm:pt>
  </dgm:ptLst>
  <dgm:cxnLst>
    <dgm:cxn modelId="{342967A3-F1BC-4898-9B25-5172BEE5FA7A}" srcId="{1EF8302A-2DB1-4722-92B2-26912D83408E}" destId="{8D82D3F9-2F57-45BA-9CC8-0F62E0DBDB09}" srcOrd="0" destOrd="0" parTransId="{C0C367BD-3E10-47EB-A1F1-DD1A47DFA111}" sibTransId="{EFDAFCE7-40AF-475D-9891-1C9570C81ABD}"/>
    <dgm:cxn modelId="{27B8D0A3-A8E8-4C23-A94A-7B34B1C0339A}" type="presOf" srcId="{B96906DD-A66B-4956-962E-73415F05B1FC}" destId="{2C46F7C6-00D5-47ED-A973-0EFBA964B254}" srcOrd="0" destOrd="0" presId="urn:microsoft.com/office/officeart/2005/8/layout/cycle3"/>
    <dgm:cxn modelId="{96513F54-A0D4-41BC-835E-B2A0C236E329}" type="presOf" srcId="{2BFB2C55-C37A-4051-A8B1-9F324D4D4766}" destId="{B3399255-7ABE-4FD0-B76A-8380E4352370}" srcOrd="0" destOrd="0" presId="urn:microsoft.com/office/officeart/2005/8/layout/cycle3"/>
    <dgm:cxn modelId="{B57162CE-0A7B-4284-83AE-A62233E5A616}" type="presOf" srcId="{1EF8302A-2DB1-4722-92B2-26912D83408E}" destId="{A48C304A-CE4C-40F2-8839-469FD3D8E292}" srcOrd="0" destOrd="0" presId="urn:microsoft.com/office/officeart/2005/8/layout/cycle3"/>
    <dgm:cxn modelId="{6B615D96-D6BE-428A-B568-33238A0C57B8}" type="presOf" srcId="{8D82D3F9-2F57-45BA-9CC8-0F62E0DBDB09}" destId="{3A3D9B90-2B27-439A-B8B7-C93924E4A39B}" srcOrd="0" destOrd="0" presId="urn:microsoft.com/office/officeart/2005/8/layout/cycle3"/>
    <dgm:cxn modelId="{1DB406C3-85F9-44DD-B8B1-4CD5FFCDF16A}" type="presOf" srcId="{EFDAFCE7-40AF-475D-9891-1C9570C81ABD}" destId="{9965B2D4-0102-4BB0-BA36-71D4C810E5BC}" srcOrd="0" destOrd="0" presId="urn:microsoft.com/office/officeart/2005/8/layout/cycle3"/>
    <dgm:cxn modelId="{80EC16AE-4171-45B5-B3D8-C99B955A8DEE}" srcId="{1EF8302A-2DB1-4722-92B2-26912D83408E}" destId="{B96906DD-A66B-4956-962E-73415F05B1FC}" srcOrd="2" destOrd="0" parTransId="{C1843F03-2879-4123-A2AB-AF120074F634}" sibTransId="{F1736890-B4B5-4C1E-A1C9-FCD79C3C59DA}"/>
    <dgm:cxn modelId="{B5E990B1-2EB3-466A-9515-CB98DDD87ADB}" srcId="{1EF8302A-2DB1-4722-92B2-26912D83408E}" destId="{2BFB2C55-C37A-4051-A8B1-9F324D4D4766}" srcOrd="1" destOrd="0" parTransId="{0015E081-F5C4-4EFD-88BA-B1AD422934AC}" sibTransId="{4361DE84-C397-45D4-99F1-6DE042A4D94C}"/>
    <dgm:cxn modelId="{CE9FC904-1706-44DF-A0F1-3549D015BA8D}" type="presParOf" srcId="{A48C304A-CE4C-40F2-8839-469FD3D8E292}" destId="{25672581-CFE3-4C8A-88F7-078D360CEBB4}" srcOrd="0" destOrd="0" presId="urn:microsoft.com/office/officeart/2005/8/layout/cycle3"/>
    <dgm:cxn modelId="{EA8E3160-E13C-4BD7-B8EE-210B7D57F43B}" type="presParOf" srcId="{25672581-CFE3-4C8A-88F7-078D360CEBB4}" destId="{3A3D9B90-2B27-439A-B8B7-C93924E4A39B}" srcOrd="0" destOrd="0" presId="urn:microsoft.com/office/officeart/2005/8/layout/cycle3"/>
    <dgm:cxn modelId="{7A57618D-9E94-4BCB-A3EF-803BF6DAD7F5}" type="presParOf" srcId="{25672581-CFE3-4C8A-88F7-078D360CEBB4}" destId="{9965B2D4-0102-4BB0-BA36-71D4C810E5BC}" srcOrd="1" destOrd="0" presId="urn:microsoft.com/office/officeart/2005/8/layout/cycle3"/>
    <dgm:cxn modelId="{BD7BCB1E-974C-44D1-83DA-989B006C73EF}" type="presParOf" srcId="{25672581-CFE3-4C8A-88F7-078D360CEBB4}" destId="{B3399255-7ABE-4FD0-B76A-8380E4352370}" srcOrd="2" destOrd="0" presId="urn:microsoft.com/office/officeart/2005/8/layout/cycle3"/>
    <dgm:cxn modelId="{756118AE-ECDD-4D13-8F54-4936C71DE4AB}" type="presParOf" srcId="{25672581-CFE3-4C8A-88F7-078D360CEBB4}" destId="{2C46F7C6-00D5-47ED-A973-0EFBA964B254}" srcOrd="3" destOrd="0" presId="urn:microsoft.com/office/officeart/2005/8/layout/cycle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971A1E-01E1-4627-A13F-DAF41B17DAD4}">
      <dsp:nvSpPr>
        <dsp:cNvPr id="0" name=""/>
        <dsp:cNvSpPr/>
      </dsp:nvSpPr>
      <dsp:spPr>
        <a:xfrm>
          <a:off x="2661009" y="3003"/>
          <a:ext cx="1418546" cy="922055"/>
        </a:xfrm>
        <a:prstGeom prst="roundRect">
          <a:avLst/>
        </a:prstGeom>
        <a:solidFill>
          <a:schemeClr val="bg1"/>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rtl="0">
            <a:lnSpc>
              <a:spcPct val="90000"/>
            </a:lnSpc>
            <a:spcBef>
              <a:spcPct val="0"/>
            </a:spcBef>
            <a:spcAft>
              <a:spcPct val="35000"/>
            </a:spcAft>
          </a:pPr>
          <a:r>
            <a:rPr kumimoji="0" lang="en-GB" sz="1050" b="1" i="0" u="none" strike="noStrike" kern="1200" cap="none" normalizeH="0" baseline="0" dirty="0" smtClean="0">
              <a:ln>
                <a:noFill/>
              </a:ln>
              <a:solidFill>
                <a:srgbClr val="6DB340"/>
              </a:solidFill>
              <a:effectLst/>
              <a:latin typeface="Calibri" pitchFamily="34" charset="0"/>
              <a:cs typeface="Arial" charset="0"/>
            </a:rPr>
            <a:t>2. Land cannot be legally sold for housing as it should be for agricultural use</a:t>
          </a:r>
          <a:endParaRPr lang="en-GB" sz="1050" kern="1200" dirty="0"/>
        </a:p>
      </dsp:txBody>
      <dsp:txXfrm>
        <a:off x="2706020" y="48014"/>
        <a:ext cx="1328524" cy="832033"/>
      </dsp:txXfrm>
    </dsp:sp>
    <dsp:sp modelId="{4D06EB0B-B571-4EDD-BD0D-546DCD2A8C4C}">
      <dsp:nvSpPr>
        <dsp:cNvPr id="0" name=""/>
        <dsp:cNvSpPr/>
      </dsp:nvSpPr>
      <dsp:spPr>
        <a:xfrm>
          <a:off x="1561693" y="477438"/>
          <a:ext cx="3683219" cy="3683219"/>
        </a:xfrm>
        <a:custGeom>
          <a:avLst/>
          <a:gdLst/>
          <a:ahLst/>
          <a:cxnLst/>
          <a:rect l="0" t="0" r="0" b="0"/>
          <a:pathLst>
            <a:path>
              <a:moveTo>
                <a:pt x="2718091" y="221947"/>
              </a:moveTo>
              <a:arcTo wR="1841609" hR="1841609" stAng="17905205" swAng="1270064"/>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FBCE7EA-7688-418F-8891-66A086D313F8}">
      <dsp:nvSpPr>
        <dsp:cNvPr id="0" name=""/>
        <dsp:cNvSpPr/>
      </dsp:nvSpPr>
      <dsp:spPr>
        <a:xfrm>
          <a:off x="4442041" y="1301641"/>
          <a:ext cx="1418546" cy="922055"/>
        </a:xfrm>
        <a:prstGeom prst="roundRect">
          <a:avLst/>
        </a:prstGeom>
        <a:solidFill>
          <a:schemeClr val="bg1"/>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kumimoji="0" lang="en-GB" sz="1050" b="1" i="0" u="none" strike="noStrike" kern="1200" cap="none" normalizeH="0" baseline="0" dirty="0" smtClean="0">
              <a:ln>
                <a:noFill/>
              </a:ln>
              <a:solidFill>
                <a:srgbClr val="6DB340"/>
              </a:solidFill>
              <a:effectLst/>
              <a:latin typeface="Calibri" pitchFamily="34" charset="0"/>
              <a:cs typeface="Arial" charset="0"/>
            </a:rPr>
            <a:t>3. Land is sold to families illegally for housing</a:t>
          </a:r>
          <a:endParaRPr lang="en-GB" sz="1050" kern="1200" dirty="0"/>
        </a:p>
      </dsp:txBody>
      <dsp:txXfrm>
        <a:off x="4487052" y="1346652"/>
        <a:ext cx="1328524" cy="832033"/>
      </dsp:txXfrm>
    </dsp:sp>
    <dsp:sp modelId="{B2FFD2EF-8B23-42D0-817B-53936E204E4F}">
      <dsp:nvSpPr>
        <dsp:cNvPr id="0" name=""/>
        <dsp:cNvSpPr/>
      </dsp:nvSpPr>
      <dsp:spPr>
        <a:xfrm>
          <a:off x="1555728" y="558919"/>
          <a:ext cx="3683219" cy="3683219"/>
        </a:xfrm>
        <a:custGeom>
          <a:avLst/>
          <a:gdLst/>
          <a:ahLst/>
          <a:cxnLst/>
          <a:rect l="0" t="0" r="0" b="0"/>
          <a:pathLst>
            <a:path>
              <a:moveTo>
                <a:pt x="3682309" y="1899504"/>
              </a:moveTo>
              <a:arcTo wR="1841609" hR="1841609" stAng="21708091" swAng="1355104"/>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09728AC-25B0-4F76-874B-6A57C1788A54}">
      <dsp:nvSpPr>
        <dsp:cNvPr id="0" name=""/>
        <dsp:cNvSpPr/>
      </dsp:nvSpPr>
      <dsp:spPr>
        <a:xfrm>
          <a:off x="3822213" y="3368191"/>
          <a:ext cx="1418546" cy="922055"/>
        </a:xfrm>
        <a:prstGeom prst="roundRect">
          <a:avLst/>
        </a:prstGeom>
        <a:solidFill>
          <a:schemeClr val="bg1"/>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rtl="0">
            <a:lnSpc>
              <a:spcPct val="90000"/>
            </a:lnSpc>
            <a:spcBef>
              <a:spcPct val="0"/>
            </a:spcBef>
            <a:spcAft>
              <a:spcPct val="35000"/>
            </a:spcAft>
          </a:pPr>
          <a:r>
            <a:rPr kumimoji="0" lang="en-GB" sz="1050" b="1" i="0" u="none" strike="noStrike" kern="1200" cap="none" normalizeH="0" baseline="0" dirty="0" smtClean="0">
              <a:ln>
                <a:noFill/>
              </a:ln>
              <a:solidFill>
                <a:srgbClr val="6DB340"/>
              </a:solidFill>
              <a:effectLst/>
              <a:latin typeface="Calibri" pitchFamily="34" charset="0"/>
              <a:cs typeface="Arial" charset="0"/>
            </a:rPr>
            <a:t>4. Families do not have the rights of legal ownership</a:t>
          </a:r>
          <a:endParaRPr lang="en-GB" sz="1050" kern="1200" dirty="0"/>
        </a:p>
      </dsp:txBody>
      <dsp:txXfrm>
        <a:off x="3867224" y="3413202"/>
        <a:ext cx="1328524" cy="832033"/>
      </dsp:txXfrm>
    </dsp:sp>
    <dsp:sp modelId="{6D065C44-5E71-41A8-9D67-1D98C0502214}">
      <dsp:nvSpPr>
        <dsp:cNvPr id="0" name=""/>
        <dsp:cNvSpPr/>
      </dsp:nvSpPr>
      <dsp:spPr>
        <a:xfrm>
          <a:off x="1694242" y="506392"/>
          <a:ext cx="3683219" cy="3683219"/>
        </a:xfrm>
        <a:custGeom>
          <a:avLst/>
          <a:gdLst/>
          <a:ahLst/>
          <a:cxnLst/>
          <a:rect l="0" t="0" r="0" b="0"/>
          <a:pathLst>
            <a:path>
              <a:moveTo>
                <a:pt x="1963613" y="3679173"/>
              </a:moveTo>
              <a:arcTo wR="1841609" hR="1841609" stAng="5172088" swAng="939741"/>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71A7F6A-78C0-47D2-ABEF-E239008C9753}">
      <dsp:nvSpPr>
        <dsp:cNvPr id="0" name=""/>
        <dsp:cNvSpPr/>
      </dsp:nvSpPr>
      <dsp:spPr>
        <a:xfrm>
          <a:off x="1578538" y="3334506"/>
          <a:ext cx="1418546" cy="922055"/>
        </a:xfrm>
        <a:prstGeom prst="roundRect">
          <a:avLst/>
        </a:prstGeom>
        <a:solidFill>
          <a:schemeClr val="bg1"/>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rtl="0">
            <a:lnSpc>
              <a:spcPct val="90000"/>
            </a:lnSpc>
            <a:spcBef>
              <a:spcPct val="0"/>
            </a:spcBef>
            <a:spcAft>
              <a:spcPct val="35000"/>
            </a:spcAft>
          </a:pPr>
          <a:r>
            <a:rPr kumimoji="0" lang="en-GB" sz="1050" b="1" i="0" u="none" strike="noStrike" kern="1200" cap="none" normalizeH="0" baseline="0" dirty="0" smtClean="0">
              <a:ln>
                <a:noFill/>
              </a:ln>
              <a:solidFill>
                <a:srgbClr val="6DB340"/>
              </a:solidFill>
              <a:effectLst/>
              <a:latin typeface="Calibri" pitchFamily="34" charset="0"/>
              <a:cs typeface="Arial" charset="0"/>
            </a:rPr>
            <a:t>5. Families are threatened with unlawful eviction or extortion</a:t>
          </a:r>
          <a:endParaRPr lang="en-GB" sz="1050" kern="1200" dirty="0"/>
        </a:p>
      </dsp:txBody>
      <dsp:txXfrm>
        <a:off x="1623549" y="3379517"/>
        <a:ext cx="1328524" cy="832033"/>
      </dsp:txXfrm>
    </dsp:sp>
    <dsp:sp modelId="{92E5FEC4-2BF6-48DC-8B36-D734C42450E3}">
      <dsp:nvSpPr>
        <dsp:cNvPr id="0" name=""/>
        <dsp:cNvSpPr/>
      </dsp:nvSpPr>
      <dsp:spPr>
        <a:xfrm>
          <a:off x="1528673" y="464031"/>
          <a:ext cx="3683219" cy="3683219"/>
        </a:xfrm>
        <a:custGeom>
          <a:avLst/>
          <a:gdLst/>
          <a:ahLst/>
          <a:cxnLst/>
          <a:rect l="0" t="0" r="0" b="0"/>
          <a:pathLst>
            <a:path>
              <a:moveTo>
                <a:pt x="195359" y="2667071"/>
              </a:moveTo>
              <a:arcTo wR="1841609" hR="1841609" stAng="9202196" swAng="13595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67231F3-67F9-4449-81DA-4A417DE85631}">
      <dsp:nvSpPr>
        <dsp:cNvPr id="0" name=""/>
        <dsp:cNvSpPr/>
      </dsp:nvSpPr>
      <dsp:spPr>
        <a:xfrm>
          <a:off x="909534" y="1275524"/>
          <a:ext cx="1418546" cy="922055"/>
        </a:xfrm>
        <a:prstGeom prst="roundRect">
          <a:avLst/>
        </a:prstGeom>
        <a:solidFill>
          <a:schemeClr val="bg1"/>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rtl="0">
            <a:lnSpc>
              <a:spcPct val="90000"/>
            </a:lnSpc>
            <a:spcBef>
              <a:spcPct val="0"/>
            </a:spcBef>
            <a:spcAft>
              <a:spcPct val="35000"/>
            </a:spcAft>
          </a:pPr>
          <a:r>
            <a:rPr kumimoji="0" lang="en-GB" sz="1050" b="1" i="0" u="none" strike="noStrike" kern="1200" cap="none" normalizeH="0" baseline="0" dirty="0" smtClean="0">
              <a:ln>
                <a:noFill/>
              </a:ln>
              <a:solidFill>
                <a:srgbClr val="6DB340"/>
              </a:solidFill>
              <a:effectLst/>
              <a:latin typeface="Calibri" pitchFamily="34" charset="0"/>
              <a:cs typeface="Arial" charset="0"/>
            </a:rPr>
            <a:t>1. Cheaper land is often classed as rural/agricultural</a:t>
          </a:r>
          <a:endParaRPr lang="en-GB" sz="1050" kern="1200" dirty="0"/>
        </a:p>
      </dsp:txBody>
      <dsp:txXfrm>
        <a:off x="954545" y="1320535"/>
        <a:ext cx="1328524" cy="832033"/>
      </dsp:txXfrm>
    </dsp:sp>
    <dsp:sp modelId="{A71EE4B0-B009-4485-A0D7-71B911B16A49}">
      <dsp:nvSpPr>
        <dsp:cNvPr id="0" name=""/>
        <dsp:cNvSpPr/>
      </dsp:nvSpPr>
      <dsp:spPr>
        <a:xfrm>
          <a:off x="1528673" y="464031"/>
          <a:ext cx="3683219" cy="3683219"/>
        </a:xfrm>
        <a:custGeom>
          <a:avLst/>
          <a:gdLst/>
          <a:ahLst/>
          <a:cxnLst/>
          <a:rect l="0" t="0" r="0" b="0"/>
          <a:pathLst>
            <a:path>
              <a:moveTo>
                <a:pt x="443013" y="643505"/>
              </a:moveTo>
              <a:arcTo wR="1841609" hR="1841609" stAng="13235097" swAng="121134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3155DC-E85E-43E0-B2C7-8A761CE61B70}" type="datetimeFigureOut">
              <a:rPr lang="en-GB" smtClean="0"/>
              <a:t>16/07/2013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D414C3-B38A-4AB9-A4BB-3D9B91C66A88}" type="slidenum">
              <a:rPr lang="en-GB" smtClean="0"/>
              <a:t>‹#›</a:t>
            </a:fld>
            <a:endParaRPr lang="en-GB"/>
          </a:p>
        </p:txBody>
      </p:sp>
    </p:spTree>
    <p:extLst>
      <p:ext uri="{BB962C8B-B14F-4D97-AF65-F5344CB8AC3E}">
        <p14:creationId xmlns:p14="http://schemas.microsoft.com/office/powerpoint/2010/main" val="1164340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latin typeface="Arial" charset="0"/>
                <a:cs typeface="Arial" charset="0"/>
              </a:rPr>
              <a:t>6.6-7 billion </a:t>
            </a:r>
            <a:r>
              <a:rPr lang="en-GB" dirty="0" err="1" smtClean="0">
                <a:latin typeface="Arial" charset="0"/>
                <a:cs typeface="Arial" charset="0"/>
              </a:rPr>
              <a:t>ppl</a:t>
            </a:r>
            <a:r>
              <a:rPr lang="en-GB" dirty="0" smtClean="0">
                <a:latin typeface="Arial" charset="0"/>
                <a:cs typeface="Arial" charset="0"/>
              </a:rPr>
              <a:t> live on planet earth (figure set to reach 9 billion by 2050)</a:t>
            </a:r>
          </a:p>
          <a:p>
            <a:r>
              <a:rPr lang="en-GB" dirty="0" smtClean="0">
                <a:latin typeface="Arial" charset="0"/>
                <a:cs typeface="Arial" charset="0"/>
              </a:rPr>
              <a:t>Around a third of the world's population (around 1.6 billion people) live in housing that is, according to the UN, unfit for human habitation</a:t>
            </a:r>
          </a:p>
          <a:p>
            <a:r>
              <a:rPr lang="en-GB" dirty="0" smtClean="0">
                <a:latin typeface="Arial" charset="0"/>
                <a:cs typeface="Arial" charset="0"/>
              </a:rPr>
              <a:t>800 million are in urban slums according to 2010/11 UN Habitat State of the World’s Cities re</a:t>
            </a:r>
            <a:endParaRPr lang="en-GB" dirty="0"/>
          </a:p>
        </p:txBody>
      </p:sp>
      <p:sp>
        <p:nvSpPr>
          <p:cNvPr id="4" name="Slide Number Placeholder 3"/>
          <p:cNvSpPr>
            <a:spLocks noGrp="1"/>
          </p:cNvSpPr>
          <p:nvPr>
            <p:ph type="sldNum" sz="quarter" idx="10"/>
          </p:nvPr>
        </p:nvSpPr>
        <p:spPr/>
        <p:txBody>
          <a:bodyPr/>
          <a:lstStyle/>
          <a:p>
            <a:fld id="{ADD414C3-B38A-4AB9-A4BB-3D9B91C66A88}" type="slidenum">
              <a:rPr lang="en-GB" smtClean="0"/>
              <a:t>1</a:t>
            </a:fld>
            <a:endParaRPr lang="en-GB"/>
          </a:p>
        </p:txBody>
      </p:sp>
    </p:spTree>
    <p:extLst>
      <p:ext uri="{BB962C8B-B14F-4D97-AF65-F5344CB8AC3E}">
        <p14:creationId xmlns:p14="http://schemas.microsoft.com/office/powerpoint/2010/main" val="1890681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Over the past two years women who are participating in the SWLST have identified the institutional and legal gaps and barriers for tackling UL&amp;PE processes and confirmed the invisibility of women in the existing regulatory framework to access and control land. They have recognized that secure tenure is a power related issue (political, economic), and culturally influenced; wherein women are underrepresented and marginalized and have shared their concerns on UL&amp;PE with their neighborhood. </a:t>
            </a:r>
            <a:endParaRPr lang="en-GB" b="0" dirty="0"/>
          </a:p>
        </p:txBody>
      </p:sp>
      <p:sp>
        <p:nvSpPr>
          <p:cNvPr id="4" name="Slide Number Placeholder 3"/>
          <p:cNvSpPr>
            <a:spLocks noGrp="1"/>
          </p:cNvSpPr>
          <p:nvPr>
            <p:ph type="sldNum" sz="quarter" idx="10"/>
          </p:nvPr>
        </p:nvSpPr>
        <p:spPr/>
        <p:txBody>
          <a:bodyPr/>
          <a:lstStyle/>
          <a:p>
            <a:fld id="{ADD414C3-B38A-4AB9-A4BB-3D9B91C66A88}" type="slidenum">
              <a:rPr lang="en-GB" smtClean="0"/>
              <a:t>15</a:t>
            </a:fld>
            <a:endParaRPr lang="en-GB"/>
          </a:p>
        </p:txBody>
      </p:sp>
    </p:spTree>
    <p:extLst>
      <p:ext uri="{BB962C8B-B14F-4D97-AF65-F5344CB8AC3E}">
        <p14:creationId xmlns:p14="http://schemas.microsoft.com/office/powerpoint/2010/main" val="14469644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Women and men participating in the SWLST have increased their technical-legal knowledge, allowing them to identify their problems and potential solutions.  Of particular note is that </a:t>
            </a:r>
            <a:r>
              <a:rPr lang="en-US" sz="1200" b="0" kern="1200" dirty="0" smtClean="0">
                <a:solidFill>
                  <a:schemeClr val="tx1"/>
                </a:solidFill>
                <a:effectLst/>
                <a:latin typeface="+mn-lt"/>
                <a:ea typeface="+mn-ea"/>
                <a:cs typeface="+mn-cs"/>
              </a:rPr>
              <a:t>women from the SWLST now have the capacity to identify the legal significance of the different property documents required to access to UL&amp;PE. </a:t>
            </a:r>
            <a:endParaRPr lang="en-GB" sz="1200" b="0" kern="1200" dirty="0" smtClean="0">
              <a:solidFill>
                <a:schemeClr val="tx1"/>
              </a:solidFill>
              <a:effectLst/>
              <a:latin typeface="+mn-lt"/>
              <a:ea typeface="+mn-ea"/>
              <a:cs typeface="+mn-cs"/>
            </a:endParaRPr>
          </a:p>
          <a:p>
            <a:endParaRPr lang="en-ZW" b="0" dirty="0" smtClean="0">
              <a:latin typeface="Arial" charset="0"/>
              <a:cs typeface="Arial" charset="0"/>
            </a:endParaRPr>
          </a:p>
        </p:txBody>
      </p:sp>
      <p:sp>
        <p:nvSpPr>
          <p:cNvPr id="4" name="Slide Number Placeholder 3"/>
          <p:cNvSpPr>
            <a:spLocks noGrp="1"/>
          </p:cNvSpPr>
          <p:nvPr>
            <p:ph type="sldNum" sz="quarter" idx="10"/>
          </p:nvPr>
        </p:nvSpPr>
        <p:spPr/>
        <p:txBody>
          <a:bodyPr/>
          <a:lstStyle/>
          <a:p>
            <a:fld id="{ADD414C3-B38A-4AB9-A4BB-3D9B91C66A88}" type="slidenum">
              <a:rPr lang="en-GB" smtClean="0"/>
              <a:t>16</a:t>
            </a:fld>
            <a:endParaRPr lang="en-GB"/>
          </a:p>
        </p:txBody>
      </p:sp>
    </p:spTree>
    <p:extLst>
      <p:ext uri="{BB962C8B-B14F-4D97-AF65-F5344CB8AC3E}">
        <p14:creationId xmlns:p14="http://schemas.microsoft.com/office/powerpoint/2010/main" val="1658823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Women’s Network is actively participating in local dialogues within their community, as well as in national dialogues with the Executive and Legislative authorities.  They have hosted events to raise awareness of UL&amp;PE issues within District 9, run exchange activities with other women’s groups to share experiences and are replicating the training beyond the walls of the SWLST.  Trainings have been extended to more than 40 people outside of the SWLST, and 87 information points have been established in individual’s homes, in order to provide easier access to information by the community.</a:t>
            </a:r>
            <a:endParaRPr lang="en-GB" sz="1200" kern="1200" dirty="0" smtClean="0">
              <a:solidFill>
                <a:schemeClr val="tx1"/>
              </a:solidFill>
              <a:effectLst/>
              <a:latin typeface="+mn-lt"/>
              <a:ea typeface="+mn-ea"/>
              <a:cs typeface="+mn-cs"/>
            </a:endParaRPr>
          </a:p>
          <a:p>
            <a:endParaRPr lang="en-GB" b="0" dirty="0"/>
          </a:p>
        </p:txBody>
      </p:sp>
      <p:sp>
        <p:nvSpPr>
          <p:cNvPr id="4" name="Slide Number Placeholder 3"/>
          <p:cNvSpPr>
            <a:spLocks noGrp="1"/>
          </p:cNvSpPr>
          <p:nvPr>
            <p:ph type="sldNum" sz="quarter" idx="10"/>
          </p:nvPr>
        </p:nvSpPr>
        <p:spPr/>
        <p:txBody>
          <a:bodyPr/>
          <a:lstStyle/>
          <a:p>
            <a:fld id="{ADD414C3-B38A-4AB9-A4BB-3D9B91C66A88}" type="slidenum">
              <a:rPr lang="en-GB" smtClean="0"/>
              <a:t>17</a:t>
            </a:fld>
            <a:endParaRPr lang="en-GB"/>
          </a:p>
        </p:txBody>
      </p:sp>
    </p:spTree>
    <p:extLst>
      <p:ext uri="{BB962C8B-B14F-4D97-AF65-F5344CB8AC3E}">
        <p14:creationId xmlns:p14="http://schemas.microsoft.com/office/powerpoint/2010/main" val="1446964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On 29 March 2012, the Women's Network visited the Plurinational Assembly and the Vice-Ministry of Housing to present their ‘Supplementary Proposals with a Gender Focus’.  This proposal  was informed by the data identified in the baseline of the project and other experiences in the field. For example, Bolivian property documents typically list the man's name as the main beneficiary, with only an indicative term for the woman (e.g. “Mr. </a:t>
            </a:r>
            <a:r>
              <a:rPr lang="en-US" sz="1200" kern="1200" dirty="0" err="1" smtClean="0">
                <a:solidFill>
                  <a:schemeClr val="tx1"/>
                </a:solidFill>
                <a:effectLst/>
                <a:latin typeface="+mn-lt"/>
                <a:ea typeface="+mn-ea"/>
                <a:cs typeface="+mn-cs"/>
              </a:rPr>
              <a:t>xxxxxx</a:t>
            </a:r>
            <a:r>
              <a:rPr lang="en-US" sz="1200" kern="1200" dirty="0" smtClean="0">
                <a:solidFill>
                  <a:schemeClr val="tx1"/>
                </a:solidFill>
                <a:effectLst/>
                <a:latin typeface="+mn-lt"/>
                <a:ea typeface="+mn-ea"/>
                <a:cs typeface="+mn-cs"/>
              </a:rPr>
              <a:t> and wife” or “Mr. </a:t>
            </a:r>
            <a:r>
              <a:rPr lang="en-US" sz="1200" kern="1200" dirty="0" err="1" smtClean="0">
                <a:solidFill>
                  <a:schemeClr val="tx1"/>
                </a:solidFill>
                <a:effectLst/>
                <a:latin typeface="+mn-lt"/>
                <a:ea typeface="+mn-ea"/>
                <a:cs typeface="+mn-cs"/>
              </a:rPr>
              <a:t>Xxxxxx</a:t>
            </a:r>
            <a:r>
              <a:rPr lang="en-US" sz="1200" kern="1200" dirty="0" smtClean="0">
                <a:solidFill>
                  <a:schemeClr val="tx1"/>
                </a:solidFill>
                <a:effectLst/>
                <a:latin typeface="+mn-lt"/>
                <a:ea typeface="+mn-ea"/>
                <a:cs typeface="+mn-cs"/>
              </a:rPr>
              <a:t> and other”). </a:t>
            </a:r>
            <a:endParaRPr lang="en-ZW" b="0" dirty="0" smtClean="0">
              <a:latin typeface="Arial" charset="0"/>
              <a:cs typeface="Arial" charset="0"/>
            </a:endParaRPr>
          </a:p>
        </p:txBody>
      </p:sp>
      <p:sp>
        <p:nvSpPr>
          <p:cNvPr id="4" name="Slide Number Placeholder 3"/>
          <p:cNvSpPr>
            <a:spLocks noGrp="1"/>
          </p:cNvSpPr>
          <p:nvPr>
            <p:ph type="sldNum" sz="quarter" idx="10"/>
          </p:nvPr>
        </p:nvSpPr>
        <p:spPr/>
        <p:txBody>
          <a:bodyPr/>
          <a:lstStyle/>
          <a:p>
            <a:fld id="{ADD414C3-B38A-4AB9-A4BB-3D9B91C66A88}" type="slidenum">
              <a:rPr lang="en-GB" smtClean="0"/>
              <a:t>18</a:t>
            </a:fld>
            <a:endParaRPr lang="en-GB"/>
          </a:p>
        </p:txBody>
      </p:sp>
    </p:spTree>
    <p:extLst>
      <p:ext uri="{BB962C8B-B14F-4D97-AF65-F5344CB8AC3E}">
        <p14:creationId xmlns:p14="http://schemas.microsoft.com/office/powerpoint/2010/main" val="1658823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D414C3-B38A-4AB9-A4BB-3D9B91C66A88}" type="slidenum">
              <a:rPr lang="en-GB" smtClean="0"/>
              <a:t>19</a:t>
            </a:fld>
            <a:endParaRPr lang="en-GB"/>
          </a:p>
        </p:txBody>
      </p:sp>
    </p:spTree>
    <p:extLst>
      <p:ext uri="{BB962C8B-B14F-4D97-AF65-F5344CB8AC3E}">
        <p14:creationId xmlns:p14="http://schemas.microsoft.com/office/powerpoint/2010/main" val="1890681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W" dirty="0" smtClean="0">
              <a:latin typeface="Arial" charset="0"/>
              <a:cs typeface="Arial" charset="0"/>
            </a:endParaRPr>
          </a:p>
        </p:txBody>
      </p:sp>
      <p:sp>
        <p:nvSpPr>
          <p:cNvPr id="4" name="Slide Number Placeholder 3"/>
          <p:cNvSpPr>
            <a:spLocks noGrp="1"/>
          </p:cNvSpPr>
          <p:nvPr>
            <p:ph type="sldNum" sz="quarter" idx="10"/>
          </p:nvPr>
        </p:nvSpPr>
        <p:spPr/>
        <p:txBody>
          <a:bodyPr/>
          <a:lstStyle/>
          <a:p>
            <a:fld id="{ADD414C3-B38A-4AB9-A4BB-3D9B91C66A88}" type="slidenum">
              <a:rPr lang="en-GB" smtClean="0"/>
              <a:t>3</a:t>
            </a:fld>
            <a:endParaRPr lang="en-GB"/>
          </a:p>
        </p:txBody>
      </p:sp>
    </p:spTree>
    <p:extLst>
      <p:ext uri="{BB962C8B-B14F-4D97-AF65-F5344CB8AC3E}">
        <p14:creationId xmlns:p14="http://schemas.microsoft.com/office/powerpoint/2010/main" val="1658823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D414C3-B38A-4AB9-A4BB-3D9B91C66A88}" type="slidenum">
              <a:rPr lang="en-GB" smtClean="0"/>
              <a:t>5</a:t>
            </a:fld>
            <a:endParaRPr lang="en-GB"/>
          </a:p>
        </p:txBody>
      </p:sp>
    </p:spTree>
    <p:extLst>
      <p:ext uri="{BB962C8B-B14F-4D97-AF65-F5344CB8AC3E}">
        <p14:creationId xmlns:p14="http://schemas.microsoft.com/office/powerpoint/2010/main" val="1053746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This practice has created several problems for families living in Cochabamba and has placed women-headed households in a particularly vulnerable position. Many households face eviction or the illegal sellers of the land force families to pay further costs for the land than was originally agreed and threaten them with eviction if they refuse to pay. </a:t>
            </a:r>
            <a:endParaRPr lang="en-GB" dirty="0"/>
          </a:p>
        </p:txBody>
      </p:sp>
      <p:sp>
        <p:nvSpPr>
          <p:cNvPr id="4" name="Slide Number Placeholder 3"/>
          <p:cNvSpPr>
            <a:spLocks noGrp="1"/>
          </p:cNvSpPr>
          <p:nvPr>
            <p:ph type="sldNum" sz="quarter" idx="10"/>
          </p:nvPr>
        </p:nvSpPr>
        <p:spPr/>
        <p:txBody>
          <a:bodyPr/>
          <a:lstStyle/>
          <a:p>
            <a:fld id="{ADD414C3-B38A-4AB9-A4BB-3D9B91C66A88}" type="slidenum">
              <a:rPr lang="en-GB" smtClean="0"/>
              <a:t>7</a:t>
            </a:fld>
            <a:endParaRPr lang="en-GB"/>
          </a:p>
        </p:txBody>
      </p:sp>
    </p:spTree>
    <p:extLst>
      <p:ext uri="{BB962C8B-B14F-4D97-AF65-F5344CB8AC3E}">
        <p14:creationId xmlns:p14="http://schemas.microsoft.com/office/powerpoint/2010/main" val="338069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Increase the number of gender-responsive laws, policies and regulations at national and municipal levels so that there is more transparent and improved governance of urban land which will benefit at least 300,000 female-headed and excluded families nationwide.</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ADD414C3-B38A-4AB9-A4BB-3D9B91C66A88}" type="slidenum">
              <a:rPr lang="en-GB" smtClean="0"/>
              <a:t>9</a:t>
            </a:fld>
            <a:endParaRPr lang="en-GB"/>
          </a:p>
        </p:txBody>
      </p:sp>
    </p:spTree>
    <p:extLst>
      <p:ext uri="{BB962C8B-B14F-4D97-AF65-F5344CB8AC3E}">
        <p14:creationId xmlns:p14="http://schemas.microsoft.com/office/powerpoint/2010/main" val="3662637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 organized citizenship and civil society (with women as protagonists) advocating, and participating in institutional and non-institutional dialogue with national entities and municipal authorities, and holding them accountable regarding land-tenure concerns. </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ADD414C3-B38A-4AB9-A4BB-3D9B91C66A88}" type="slidenum">
              <a:rPr lang="en-GB" smtClean="0"/>
              <a:t>10</a:t>
            </a:fld>
            <a:endParaRPr lang="en-GB"/>
          </a:p>
        </p:txBody>
      </p:sp>
    </p:spTree>
    <p:extLst>
      <p:ext uri="{BB962C8B-B14F-4D97-AF65-F5344CB8AC3E}">
        <p14:creationId xmlns:p14="http://schemas.microsoft.com/office/powerpoint/2010/main" val="609508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barriers faced by women will be addressed through tools that support gender-responsive urban planning and affordable regularization systems, which will help 3,000 low-income women and excluded families who are currently living in urban slums of District 9 gain secure land tenure (individual &amp; collective); and access micro-loans for tenure regularization, home improvement, and access to water and sanitation</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ADD414C3-B38A-4AB9-A4BB-3D9B91C66A88}" type="slidenum">
              <a:rPr lang="en-GB" smtClean="0"/>
              <a:t>11</a:t>
            </a:fld>
            <a:endParaRPr lang="en-GB"/>
          </a:p>
        </p:txBody>
      </p:sp>
    </p:spTree>
    <p:extLst>
      <p:ext uri="{BB962C8B-B14F-4D97-AF65-F5344CB8AC3E}">
        <p14:creationId xmlns:p14="http://schemas.microsoft.com/office/powerpoint/2010/main" val="2759547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D414C3-B38A-4AB9-A4BB-3D9B91C66A88}" type="slidenum">
              <a:rPr lang="en-GB" smtClean="0"/>
              <a:t>13</a:t>
            </a:fld>
            <a:endParaRPr lang="en-GB"/>
          </a:p>
        </p:txBody>
      </p:sp>
    </p:spTree>
    <p:extLst>
      <p:ext uri="{BB962C8B-B14F-4D97-AF65-F5344CB8AC3E}">
        <p14:creationId xmlns:p14="http://schemas.microsoft.com/office/powerpoint/2010/main" val="338069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In the first year the project established the School of Women Leaders on Secure Tenure (SWLST).  This center has now become a hub within District 9 for knowledge on rights, responsibilities and barriers to accessing secure tenure. </a:t>
            </a:r>
            <a:endParaRPr lang="en-ZW" b="0" dirty="0" smtClean="0">
              <a:latin typeface="Arial" charset="0"/>
              <a:cs typeface="Arial" charset="0"/>
            </a:endParaRPr>
          </a:p>
        </p:txBody>
      </p:sp>
      <p:sp>
        <p:nvSpPr>
          <p:cNvPr id="4" name="Slide Number Placeholder 3"/>
          <p:cNvSpPr>
            <a:spLocks noGrp="1"/>
          </p:cNvSpPr>
          <p:nvPr>
            <p:ph type="sldNum" sz="quarter" idx="10"/>
          </p:nvPr>
        </p:nvSpPr>
        <p:spPr/>
        <p:txBody>
          <a:bodyPr/>
          <a:lstStyle/>
          <a:p>
            <a:fld id="{ADD414C3-B38A-4AB9-A4BB-3D9B91C66A88}" type="slidenum">
              <a:rPr lang="en-GB" smtClean="0"/>
              <a:t>14</a:t>
            </a:fld>
            <a:endParaRPr lang="en-GB"/>
          </a:p>
        </p:txBody>
      </p:sp>
    </p:spTree>
    <p:extLst>
      <p:ext uri="{BB962C8B-B14F-4D97-AF65-F5344CB8AC3E}">
        <p14:creationId xmlns:p14="http://schemas.microsoft.com/office/powerpoint/2010/main" val="1658823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DA20A1B-AB57-4B04-8D5A-0C71B38140CC}" type="datetimeFigureOut">
              <a:rPr lang="en-GB" smtClean="0"/>
              <a:t>16/07/2013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1973206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A20A1B-AB57-4B04-8D5A-0C71B38140CC}" type="datetimeFigureOut">
              <a:rPr lang="en-GB" smtClean="0"/>
              <a:t>16/07/2013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1735535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A20A1B-AB57-4B04-8D5A-0C71B38140CC}" type="datetimeFigureOut">
              <a:rPr lang="en-GB" smtClean="0"/>
              <a:t>16/07/2013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1634266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8896588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84139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561733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275724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6795232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8387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3123305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041582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A20A1B-AB57-4B04-8D5A-0C71B38140CC}" type="datetimeFigureOut">
              <a:rPr lang="en-GB" smtClean="0"/>
              <a:t>16/07/2013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36154780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882479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61496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88142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A20A1B-AB57-4B04-8D5A-0C71B38140CC}" type="datetimeFigureOut">
              <a:rPr lang="en-GB" smtClean="0"/>
              <a:t>16/07/2013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900924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DA20A1B-AB57-4B04-8D5A-0C71B38140CC}" type="datetimeFigureOut">
              <a:rPr lang="en-GB" smtClean="0"/>
              <a:t>16/07/2013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3922524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DA20A1B-AB57-4B04-8D5A-0C71B38140CC}" type="datetimeFigureOut">
              <a:rPr lang="en-GB" smtClean="0"/>
              <a:t>16/07/2013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140099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DA20A1B-AB57-4B04-8D5A-0C71B38140CC}" type="datetimeFigureOut">
              <a:rPr lang="en-GB" smtClean="0"/>
              <a:t>16/07/2013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852627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A20A1B-AB57-4B04-8D5A-0C71B38140CC}" type="datetimeFigureOut">
              <a:rPr lang="en-GB" smtClean="0"/>
              <a:t>16/07/2013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3908336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A20A1B-AB57-4B04-8D5A-0C71B38140CC}" type="datetimeFigureOut">
              <a:rPr lang="en-GB" smtClean="0"/>
              <a:t>16/07/2013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619933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A20A1B-AB57-4B04-8D5A-0C71B38140CC}" type="datetimeFigureOut">
              <a:rPr lang="en-GB" smtClean="0"/>
              <a:t>16/07/2013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EAC13B-6ACC-4B27-8CAB-3E676F4635FB}" type="slidenum">
              <a:rPr lang="en-GB" smtClean="0"/>
              <a:t>‹#›</a:t>
            </a:fld>
            <a:endParaRPr lang="en-GB"/>
          </a:p>
        </p:txBody>
      </p:sp>
    </p:spTree>
    <p:extLst>
      <p:ext uri="{BB962C8B-B14F-4D97-AF65-F5344CB8AC3E}">
        <p14:creationId xmlns:p14="http://schemas.microsoft.com/office/powerpoint/2010/main" val="3551363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A20A1B-AB57-4B04-8D5A-0C71B38140CC}" type="datetimeFigureOut">
              <a:rPr lang="en-GB" smtClean="0"/>
              <a:t>16/07/2013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EAC13B-6ACC-4B27-8CAB-3E676F4635FB}" type="slidenum">
              <a:rPr lang="en-GB" smtClean="0"/>
              <a:t>‹#›</a:t>
            </a:fld>
            <a:endParaRPr lang="en-GB"/>
          </a:p>
        </p:txBody>
      </p:sp>
    </p:spTree>
    <p:extLst>
      <p:ext uri="{BB962C8B-B14F-4D97-AF65-F5344CB8AC3E}">
        <p14:creationId xmlns:p14="http://schemas.microsoft.com/office/powerpoint/2010/main" val="40666093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070D9E-43E5-454A-9420-4FB77D4A7336}" type="datetimeFigureOut">
              <a:rPr lang="en-GB" smtClean="0">
                <a:solidFill>
                  <a:prstClr val="black">
                    <a:tint val="75000"/>
                  </a:prstClr>
                </a:solidFill>
              </a:rPr>
              <a:pPr/>
              <a:t>16/07/2013</a:t>
            </a:fld>
            <a:endParaRPr lang="en-GB">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4EF71C-0B9A-4E85-9E75-A280BBAE474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84971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844824"/>
            <a:ext cx="7952980"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071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14D89"/>
        </a:solidFill>
        <a:effectLst/>
      </p:bgPr>
    </p:bg>
    <p:spTree>
      <p:nvGrpSpPr>
        <p:cNvPr id="1" name=""/>
        <p:cNvGrpSpPr/>
        <p:nvPr/>
      </p:nvGrpSpPr>
      <p:grpSpPr>
        <a:xfrm>
          <a:off x="0" y="0"/>
          <a:ext cx="0" cy="0"/>
          <a:chOff x="0" y="0"/>
          <a:chExt cx="0" cy="0"/>
        </a:xfrm>
      </p:grpSpPr>
      <p:sp>
        <p:nvSpPr>
          <p:cNvPr id="4" name="Subtitle 2"/>
          <p:cNvSpPr txBox="1">
            <a:spLocks/>
          </p:cNvSpPr>
          <p:nvPr/>
        </p:nvSpPr>
        <p:spPr>
          <a:xfrm>
            <a:off x="548709" y="1124744"/>
            <a:ext cx="8060374" cy="28803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en-GB" sz="3600" b="1" u="sng" dirty="0" smtClean="0">
                <a:solidFill>
                  <a:schemeClr val="bg1"/>
                </a:solidFill>
                <a:latin typeface="Arial Unicode MS" pitchFamily="34" charset="-128"/>
                <a:ea typeface="Arial Unicode MS" pitchFamily="34" charset="-128"/>
                <a:cs typeface="Arial Unicode MS" pitchFamily="34" charset="-128"/>
              </a:rPr>
              <a:t>Objective 2. </a:t>
            </a:r>
          </a:p>
          <a:p>
            <a:pPr marL="0" indent="0" algn="ctr">
              <a:lnSpc>
                <a:spcPct val="110000"/>
              </a:lnSpc>
              <a:buNone/>
            </a:pPr>
            <a:r>
              <a:rPr lang="en-GB" sz="3600" b="1" dirty="0">
                <a:solidFill>
                  <a:schemeClr val="bg1"/>
                </a:solidFill>
                <a:latin typeface="Arial Unicode MS" pitchFamily="34" charset="-128"/>
                <a:ea typeface="Arial Unicode MS" pitchFamily="34" charset="-128"/>
                <a:cs typeface="Arial Unicode MS" pitchFamily="34" charset="-128"/>
              </a:rPr>
              <a:t>Equip and empower communities (particularly women) to speak up and take action from within the decision making process</a:t>
            </a:r>
          </a:p>
          <a:p>
            <a:pPr marL="0" indent="0" algn="ctr">
              <a:lnSpc>
                <a:spcPct val="110000"/>
              </a:lnSpc>
              <a:buNone/>
            </a:pPr>
            <a:endParaRPr lang="en-GB" sz="4000" b="1" dirty="0" smtClean="0">
              <a:solidFill>
                <a:schemeClr val="bg1"/>
              </a:solidFill>
              <a:latin typeface="Arial Unicode MS" pitchFamily="34" charset="-128"/>
              <a:ea typeface="Arial Unicode MS" pitchFamily="34" charset="-128"/>
              <a:cs typeface="Arial Unicode MS" pitchFamily="34" charset="-128"/>
            </a:endParaRPr>
          </a:p>
          <a:p>
            <a:pPr marL="0" indent="0" algn="ctr">
              <a:buNone/>
            </a:pPr>
            <a:endParaRPr lang="en-GB" sz="4400" b="1" dirty="0" smtClean="0">
              <a:solidFill>
                <a:schemeClr val="bg1"/>
              </a:solidFill>
              <a:latin typeface="Arial Rounded MT Bold" pitchFamily="34" charset="0"/>
            </a:endParaRPr>
          </a:p>
          <a:p>
            <a:pPr marL="0" indent="0" algn="ctr">
              <a:buFont typeface="Arial" pitchFamily="34" charset="0"/>
              <a:buNone/>
            </a:pPr>
            <a:endParaRPr lang="en-GB" sz="4800" b="1" dirty="0">
              <a:solidFill>
                <a:prstClr val="black"/>
              </a:solidFill>
              <a:latin typeface="Arial Rounded MT Bold" pitchFamily="34" charset="0"/>
            </a:endParaRPr>
          </a:p>
        </p:txBody>
      </p:sp>
      <p:sp>
        <p:nvSpPr>
          <p:cNvPr id="5" name="Title 1"/>
          <p:cNvSpPr txBox="1">
            <a:spLocks/>
          </p:cNvSpPr>
          <p:nvPr/>
        </p:nvSpPr>
        <p:spPr>
          <a:xfrm>
            <a:off x="755518" y="116632"/>
            <a:ext cx="7772400" cy="1268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4000" b="1" u="sng" dirty="0">
              <a:solidFill>
                <a:prstClr val="white"/>
              </a:solidFill>
              <a:latin typeface="Arial Unicode MS" pitchFamily="34" charset="-128"/>
              <a:ea typeface="Arial Unicode MS" pitchFamily="34" charset="-128"/>
              <a:cs typeface="Arial Unicode MS" pitchFamily="34" charset="-128"/>
            </a:endParaRPr>
          </a:p>
        </p:txBody>
      </p:sp>
      <p:sp>
        <p:nvSpPr>
          <p:cNvPr id="6" name="Rectangle 5"/>
          <p:cNvSpPr/>
          <p:nvPr/>
        </p:nvSpPr>
        <p:spPr>
          <a:xfrm>
            <a:off x="6896" y="5805264"/>
            <a:ext cx="914400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7"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63829"/>
            <a:ext cx="2535916" cy="849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09213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14D89"/>
        </a:solidFill>
        <a:effectLst/>
      </p:bgPr>
    </p:bg>
    <p:spTree>
      <p:nvGrpSpPr>
        <p:cNvPr id="1" name=""/>
        <p:cNvGrpSpPr/>
        <p:nvPr/>
      </p:nvGrpSpPr>
      <p:grpSpPr>
        <a:xfrm>
          <a:off x="0" y="0"/>
          <a:ext cx="0" cy="0"/>
          <a:chOff x="0" y="0"/>
          <a:chExt cx="0" cy="0"/>
        </a:xfrm>
      </p:grpSpPr>
      <p:sp>
        <p:nvSpPr>
          <p:cNvPr id="4" name="Subtitle 2"/>
          <p:cNvSpPr txBox="1">
            <a:spLocks/>
          </p:cNvSpPr>
          <p:nvPr/>
        </p:nvSpPr>
        <p:spPr>
          <a:xfrm>
            <a:off x="548709" y="1124744"/>
            <a:ext cx="8060374" cy="28803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en-GB" sz="3600" b="1" u="sng" dirty="0" smtClean="0">
                <a:solidFill>
                  <a:schemeClr val="bg1"/>
                </a:solidFill>
                <a:latin typeface="Arial Unicode MS" pitchFamily="34" charset="-128"/>
                <a:ea typeface="Arial Unicode MS" pitchFamily="34" charset="-128"/>
                <a:cs typeface="Arial Unicode MS" pitchFamily="34" charset="-128"/>
              </a:rPr>
              <a:t>Objective 3. </a:t>
            </a:r>
          </a:p>
          <a:p>
            <a:pPr marL="0" indent="0" algn="ctr">
              <a:lnSpc>
                <a:spcPct val="110000"/>
              </a:lnSpc>
              <a:buNone/>
            </a:pPr>
            <a:r>
              <a:rPr lang="en-GB" sz="3600" b="1" dirty="0" smtClean="0">
                <a:solidFill>
                  <a:schemeClr val="bg1"/>
                </a:solidFill>
                <a:latin typeface="Arial Unicode MS" pitchFamily="34" charset="-128"/>
                <a:ea typeface="Arial Unicode MS" pitchFamily="34" charset="-128"/>
                <a:cs typeface="Arial Unicode MS" pitchFamily="34" charset="-128"/>
              </a:rPr>
              <a:t>Enable women-headed </a:t>
            </a:r>
            <a:r>
              <a:rPr lang="en-GB" sz="3600" b="1" dirty="0">
                <a:solidFill>
                  <a:schemeClr val="bg1"/>
                </a:solidFill>
                <a:latin typeface="Arial Unicode MS" pitchFamily="34" charset="-128"/>
                <a:ea typeface="Arial Unicode MS" pitchFamily="34" charset="-128"/>
                <a:cs typeface="Arial Unicode MS" pitchFamily="34" charset="-128"/>
              </a:rPr>
              <a:t>households in District 9 </a:t>
            </a:r>
            <a:r>
              <a:rPr lang="en-GB" sz="3600" b="1" dirty="0" smtClean="0">
                <a:solidFill>
                  <a:schemeClr val="bg1"/>
                </a:solidFill>
                <a:latin typeface="Arial Unicode MS" pitchFamily="34" charset="-128"/>
                <a:ea typeface="Arial Unicode MS" pitchFamily="34" charset="-128"/>
                <a:cs typeface="Arial Unicode MS" pitchFamily="34" charset="-128"/>
              </a:rPr>
              <a:t>to gain </a:t>
            </a:r>
            <a:r>
              <a:rPr lang="en-GB" sz="3600" b="1" dirty="0">
                <a:solidFill>
                  <a:schemeClr val="bg1"/>
                </a:solidFill>
                <a:latin typeface="Arial Unicode MS" pitchFamily="34" charset="-128"/>
                <a:ea typeface="Arial Unicode MS" pitchFamily="34" charset="-128"/>
                <a:cs typeface="Arial Unicode MS" pitchFamily="34" charset="-128"/>
              </a:rPr>
              <a:t>secure land tenure and access micro-loans for legal costs, home improvements and water/sanitation</a:t>
            </a:r>
          </a:p>
          <a:p>
            <a:pPr marL="0" indent="0" algn="ctr">
              <a:lnSpc>
                <a:spcPct val="110000"/>
              </a:lnSpc>
              <a:buNone/>
            </a:pPr>
            <a:endParaRPr lang="en-GB" sz="4000" b="1" dirty="0" smtClean="0">
              <a:solidFill>
                <a:schemeClr val="bg1"/>
              </a:solidFill>
              <a:latin typeface="Arial Unicode MS" pitchFamily="34" charset="-128"/>
              <a:ea typeface="Arial Unicode MS" pitchFamily="34" charset="-128"/>
              <a:cs typeface="Arial Unicode MS" pitchFamily="34" charset="-128"/>
            </a:endParaRPr>
          </a:p>
          <a:p>
            <a:pPr marL="0" indent="0" algn="ctr">
              <a:buNone/>
            </a:pPr>
            <a:endParaRPr lang="en-GB" sz="4400" b="1" dirty="0" smtClean="0">
              <a:solidFill>
                <a:schemeClr val="bg1"/>
              </a:solidFill>
              <a:latin typeface="Arial Rounded MT Bold" pitchFamily="34" charset="0"/>
            </a:endParaRPr>
          </a:p>
          <a:p>
            <a:pPr marL="0" indent="0" algn="ctr">
              <a:buFont typeface="Arial" pitchFamily="34" charset="0"/>
              <a:buNone/>
            </a:pPr>
            <a:endParaRPr lang="en-GB" sz="4800" b="1" dirty="0">
              <a:solidFill>
                <a:prstClr val="black"/>
              </a:solidFill>
              <a:latin typeface="Arial Rounded MT Bold" pitchFamily="34" charset="0"/>
            </a:endParaRPr>
          </a:p>
        </p:txBody>
      </p:sp>
      <p:sp>
        <p:nvSpPr>
          <p:cNvPr id="5" name="Title 1"/>
          <p:cNvSpPr txBox="1">
            <a:spLocks/>
          </p:cNvSpPr>
          <p:nvPr/>
        </p:nvSpPr>
        <p:spPr>
          <a:xfrm>
            <a:off x="755518" y="116632"/>
            <a:ext cx="7772400" cy="1268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4000" b="1" u="sng" dirty="0">
              <a:solidFill>
                <a:prstClr val="white"/>
              </a:solidFill>
              <a:latin typeface="Arial Unicode MS" pitchFamily="34" charset="-128"/>
              <a:ea typeface="Arial Unicode MS" pitchFamily="34" charset="-128"/>
              <a:cs typeface="Arial Unicode MS" pitchFamily="34" charset="-128"/>
            </a:endParaRPr>
          </a:p>
        </p:txBody>
      </p:sp>
      <p:sp>
        <p:nvSpPr>
          <p:cNvPr id="6" name="Rectangle 5"/>
          <p:cNvSpPr/>
          <p:nvPr/>
        </p:nvSpPr>
        <p:spPr>
          <a:xfrm>
            <a:off x="6896" y="5805264"/>
            <a:ext cx="914400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7"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63829"/>
            <a:ext cx="2535916" cy="849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5272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14D89"/>
        </a:solidFill>
        <a:effectLst/>
      </p:bgPr>
    </p:bg>
    <p:spTree>
      <p:nvGrpSpPr>
        <p:cNvPr id="1" name=""/>
        <p:cNvGrpSpPr/>
        <p:nvPr/>
      </p:nvGrpSpPr>
      <p:grpSpPr>
        <a:xfrm>
          <a:off x="0" y="0"/>
          <a:ext cx="0" cy="0"/>
          <a:chOff x="0" y="0"/>
          <a:chExt cx="0" cy="0"/>
        </a:xfrm>
      </p:grpSpPr>
      <p:sp>
        <p:nvSpPr>
          <p:cNvPr id="4" name="Subtitle 2"/>
          <p:cNvSpPr txBox="1">
            <a:spLocks/>
          </p:cNvSpPr>
          <p:nvPr/>
        </p:nvSpPr>
        <p:spPr>
          <a:xfrm>
            <a:off x="548709" y="1124744"/>
            <a:ext cx="8060374" cy="28803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en-GB" sz="3600" b="1" u="sng" dirty="0" smtClean="0">
                <a:solidFill>
                  <a:schemeClr val="bg1"/>
                </a:solidFill>
                <a:latin typeface="Arial Unicode MS" pitchFamily="34" charset="-128"/>
                <a:ea typeface="Arial Unicode MS" pitchFamily="34" charset="-128"/>
                <a:cs typeface="Arial Unicode MS" pitchFamily="34" charset="-128"/>
              </a:rPr>
              <a:t>Objective 4. </a:t>
            </a:r>
          </a:p>
          <a:p>
            <a:pPr marL="0" indent="0" algn="ctr">
              <a:lnSpc>
                <a:spcPct val="110000"/>
              </a:lnSpc>
              <a:buNone/>
            </a:pPr>
            <a:r>
              <a:rPr lang="en-GB" sz="3600" b="1" dirty="0">
                <a:solidFill>
                  <a:schemeClr val="bg1"/>
                </a:solidFill>
                <a:latin typeface="Arial Unicode MS" pitchFamily="34" charset="-128"/>
                <a:ea typeface="Arial Unicode MS" pitchFamily="34" charset="-128"/>
                <a:cs typeface="Arial Unicode MS" pitchFamily="34" charset="-128"/>
              </a:rPr>
              <a:t>Increase awareness and support gender equality for land rights in Bolivia and internationally</a:t>
            </a:r>
          </a:p>
          <a:p>
            <a:pPr marL="0" indent="0" algn="ctr">
              <a:lnSpc>
                <a:spcPct val="110000"/>
              </a:lnSpc>
              <a:buNone/>
            </a:pPr>
            <a:endParaRPr lang="en-GB" sz="4000" b="1" dirty="0" smtClean="0">
              <a:solidFill>
                <a:schemeClr val="bg1"/>
              </a:solidFill>
              <a:latin typeface="Arial Unicode MS" pitchFamily="34" charset="-128"/>
              <a:ea typeface="Arial Unicode MS" pitchFamily="34" charset="-128"/>
              <a:cs typeface="Arial Unicode MS" pitchFamily="34" charset="-128"/>
            </a:endParaRPr>
          </a:p>
          <a:p>
            <a:pPr marL="0" indent="0" algn="ctr">
              <a:buNone/>
            </a:pPr>
            <a:endParaRPr lang="en-GB" sz="4400" b="1" dirty="0" smtClean="0">
              <a:solidFill>
                <a:schemeClr val="bg1"/>
              </a:solidFill>
              <a:latin typeface="Arial Rounded MT Bold" pitchFamily="34" charset="0"/>
            </a:endParaRPr>
          </a:p>
          <a:p>
            <a:pPr marL="0" indent="0" algn="ctr">
              <a:buFont typeface="Arial" pitchFamily="34" charset="0"/>
              <a:buNone/>
            </a:pPr>
            <a:endParaRPr lang="en-GB" sz="4800" b="1" dirty="0">
              <a:solidFill>
                <a:prstClr val="black"/>
              </a:solidFill>
              <a:latin typeface="Arial Rounded MT Bold" pitchFamily="34" charset="0"/>
            </a:endParaRPr>
          </a:p>
        </p:txBody>
      </p:sp>
      <p:sp>
        <p:nvSpPr>
          <p:cNvPr id="5" name="Title 1"/>
          <p:cNvSpPr txBox="1">
            <a:spLocks/>
          </p:cNvSpPr>
          <p:nvPr/>
        </p:nvSpPr>
        <p:spPr>
          <a:xfrm>
            <a:off x="755518" y="116632"/>
            <a:ext cx="7772400" cy="1268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4000" b="1" u="sng" dirty="0">
              <a:solidFill>
                <a:prstClr val="white"/>
              </a:solidFill>
              <a:latin typeface="Arial Unicode MS" pitchFamily="34" charset="-128"/>
              <a:ea typeface="Arial Unicode MS" pitchFamily="34" charset="-128"/>
              <a:cs typeface="Arial Unicode MS" pitchFamily="34" charset="-128"/>
            </a:endParaRPr>
          </a:p>
        </p:txBody>
      </p:sp>
      <p:sp>
        <p:nvSpPr>
          <p:cNvPr id="6" name="Rectangle 5"/>
          <p:cNvSpPr/>
          <p:nvPr/>
        </p:nvSpPr>
        <p:spPr>
          <a:xfrm>
            <a:off x="6896" y="5805264"/>
            <a:ext cx="914400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7" name="Picture 4" descr="C:\Users\EPerkins\Desktop\HFH Logo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0" y="5963829"/>
            <a:ext cx="2535916" cy="849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4813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220170"/>
            <a:ext cx="9144000" cy="657102"/>
          </a:xfrm>
          <a:prstGeom prst="rect">
            <a:avLst/>
          </a:prstGeom>
          <a:solidFill>
            <a:srgbClr val="314D89"/>
          </a:solidFill>
          <a:ln>
            <a:solidFill>
              <a:srgbClr val="314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71668"/>
            <a:ext cx="2535916" cy="8495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1520" y="5220170"/>
            <a:ext cx="4104456" cy="646331"/>
          </a:xfrm>
          <a:prstGeom prst="rect">
            <a:avLst/>
          </a:prstGeom>
          <a:noFill/>
        </p:spPr>
        <p:txBody>
          <a:bodyPr wrap="square" rtlCol="0">
            <a:spAutoFit/>
          </a:bodyPr>
          <a:lstStyle/>
          <a:p>
            <a:r>
              <a:rPr lang="en-GB" sz="3600" dirty="0" smtClean="0">
                <a:solidFill>
                  <a:schemeClr val="bg1"/>
                </a:solidFill>
              </a:rPr>
              <a:t>Advocacy Strategy</a:t>
            </a:r>
            <a:endParaRPr lang="en-GB" sz="3600" dirty="0">
              <a:solidFill>
                <a:schemeClr val="bg1"/>
              </a:solidFill>
            </a:endParaRPr>
          </a:p>
        </p:txBody>
      </p:sp>
      <p:graphicFrame>
        <p:nvGraphicFramePr>
          <p:cNvPr id="7" name="Diagram 6"/>
          <p:cNvGraphicFramePr/>
          <p:nvPr>
            <p:extLst>
              <p:ext uri="{D42A27DB-BD31-4B8C-83A1-F6EECF244321}">
                <p14:modId xmlns:p14="http://schemas.microsoft.com/office/powerpoint/2010/main" val="1659810778"/>
              </p:ext>
            </p:extLst>
          </p:nvPr>
        </p:nvGraphicFramePr>
        <p:xfrm>
          <a:off x="545976" y="188640"/>
          <a:ext cx="8130480" cy="50315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676656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71668"/>
            <a:ext cx="2535916" cy="8495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 y="4869160"/>
            <a:ext cx="9143999" cy="974644"/>
          </a:xfrm>
          <a:prstGeom prst="rect">
            <a:avLst/>
          </a:prstGeom>
          <a:solidFill>
            <a:srgbClr val="314D89"/>
          </a:solidFill>
        </p:spPr>
        <p:txBody>
          <a:bodyPr wrap="square" rtlCol="0" anchor="ctr">
            <a:noAutofit/>
          </a:bodyPr>
          <a:lstStyle/>
          <a:p>
            <a:pPr algn="ctr"/>
            <a:r>
              <a:rPr lang="en-GB" sz="2400" b="1" dirty="0" smtClean="0">
                <a:solidFill>
                  <a:schemeClr val="bg1"/>
                </a:solidFill>
                <a:latin typeface="Arial Unicode MS" pitchFamily="34" charset="-128"/>
                <a:ea typeface="Arial Unicode MS" pitchFamily="34" charset="-128"/>
                <a:cs typeface="Arial Unicode MS" pitchFamily="34" charset="-128"/>
              </a:rPr>
              <a:t>‘The School of Women Leaders on Secure Tenure’</a:t>
            </a:r>
          </a:p>
        </p:txBody>
      </p:sp>
      <p:pic>
        <p:nvPicPr>
          <p:cNvPr id="4098" name="Picture 2" descr="http://hal.habitatforhumanity.org.uk/filestore/1/9/3/4/1_6a754019a87ff57/19341scr_6e0161e4d0c710a.jpg?v=2012-10-24+11%3A36%3A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5770" y="4665"/>
            <a:ext cx="7292453" cy="4864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71849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14D89"/>
        </a:solidFill>
        <a:effectLst/>
      </p:bgPr>
    </p:bg>
    <p:spTree>
      <p:nvGrpSpPr>
        <p:cNvPr id="1" name=""/>
        <p:cNvGrpSpPr/>
        <p:nvPr/>
      </p:nvGrpSpPr>
      <p:grpSpPr>
        <a:xfrm>
          <a:off x="0" y="0"/>
          <a:ext cx="0" cy="0"/>
          <a:chOff x="0" y="0"/>
          <a:chExt cx="0" cy="0"/>
        </a:xfrm>
      </p:grpSpPr>
      <p:sp>
        <p:nvSpPr>
          <p:cNvPr id="4" name="Subtitle 2"/>
          <p:cNvSpPr txBox="1">
            <a:spLocks/>
          </p:cNvSpPr>
          <p:nvPr/>
        </p:nvSpPr>
        <p:spPr>
          <a:xfrm>
            <a:off x="548709" y="1772816"/>
            <a:ext cx="8060374" cy="45365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b="1" dirty="0" smtClean="0">
                <a:solidFill>
                  <a:schemeClr val="bg1"/>
                </a:solidFill>
                <a:latin typeface="Arial Unicode MS" pitchFamily="34" charset="-128"/>
                <a:ea typeface="Arial Unicode MS" pitchFamily="34" charset="-128"/>
                <a:cs typeface="Arial Unicode MS" pitchFamily="34" charset="-128"/>
              </a:rPr>
              <a:t>Educates women (and a % of men) on the technical and legal aspects of secure tenure and land rights, including advocacy</a:t>
            </a:r>
          </a:p>
          <a:p>
            <a:r>
              <a:rPr lang="en-GB" sz="2800" b="1" dirty="0" smtClean="0">
                <a:solidFill>
                  <a:schemeClr val="bg1"/>
                </a:solidFill>
                <a:latin typeface="Arial Unicode MS" pitchFamily="34" charset="-128"/>
                <a:ea typeface="Arial Unicode MS" pitchFamily="34" charset="-128"/>
                <a:cs typeface="Arial Unicode MS" pitchFamily="34" charset="-128"/>
              </a:rPr>
              <a:t>Provides training for local women to use GPS for land surveying and mapping </a:t>
            </a:r>
          </a:p>
          <a:p>
            <a:r>
              <a:rPr lang="en-GB" sz="2800" b="1" dirty="0" smtClean="0">
                <a:solidFill>
                  <a:schemeClr val="bg1"/>
                </a:solidFill>
                <a:latin typeface="Arial Unicode MS" pitchFamily="34" charset="-128"/>
                <a:ea typeface="Arial Unicode MS" pitchFamily="34" charset="-128"/>
                <a:cs typeface="Arial Unicode MS" pitchFamily="34" charset="-128"/>
              </a:rPr>
              <a:t>Supports conflict resolution and improvement of land use standards</a:t>
            </a:r>
            <a:endParaRPr lang="en-GB" sz="2800" b="1" dirty="0"/>
          </a:p>
          <a:p>
            <a:pPr marL="800100" lvl="1" indent="-342900">
              <a:buFont typeface="Arial" charset="0"/>
              <a:buChar char="•"/>
            </a:pPr>
            <a:endParaRPr lang="en-GB" sz="2000" b="1" dirty="0" smtClean="0">
              <a:solidFill>
                <a:prstClr val="black"/>
              </a:solidFill>
              <a:latin typeface="Arial Rounded MT Bold" pitchFamily="34" charset="0"/>
            </a:endParaRPr>
          </a:p>
          <a:p>
            <a:pPr marL="0" indent="0">
              <a:buFont typeface="Arial" pitchFamily="34" charset="0"/>
              <a:buNone/>
            </a:pPr>
            <a:endParaRPr lang="en-GB" sz="2400" b="1" dirty="0">
              <a:solidFill>
                <a:prstClr val="black"/>
              </a:solidFill>
              <a:latin typeface="Arial Rounded MT Bold" pitchFamily="34" charset="0"/>
            </a:endParaRPr>
          </a:p>
        </p:txBody>
      </p:sp>
      <p:sp>
        <p:nvSpPr>
          <p:cNvPr id="5" name="Title 1"/>
          <p:cNvSpPr txBox="1">
            <a:spLocks/>
          </p:cNvSpPr>
          <p:nvPr/>
        </p:nvSpPr>
        <p:spPr>
          <a:xfrm>
            <a:off x="323528" y="432048"/>
            <a:ext cx="8584588" cy="126876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Unicode MS" pitchFamily="34" charset="-128"/>
                <a:ea typeface="Arial Unicode MS" pitchFamily="34" charset="-128"/>
                <a:cs typeface="Arial Unicode MS" pitchFamily="34" charset="-128"/>
              </a:rPr>
              <a:t>‘The School of Women Leaders on </a:t>
            </a:r>
            <a:r>
              <a:rPr lang="en-GB" sz="4000" b="1" dirty="0" smtClean="0">
                <a:solidFill>
                  <a:schemeClr val="bg1"/>
                </a:solidFill>
                <a:latin typeface="Arial Unicode MS" pitchFamily="34" charset="-128"/>
                <a:ea typeface="Arial Unicode MS" pitchFamily="34" charset="-128"/>
                <a:cs typeface="Arial Unicode MS" pitchFamily="34" charset="-128"/>
              </a:rPr>
              <a:t>Secure Tenure</a:t>
            </a:r>
            <a:r>
              <a:rPr lang="en-GB" sz="4000" b="1" dirty="0">
                <a:solidFill>
                  <a:schemeClr val="bg1"/>
                </a:solidFill>
                <a:latin typeface="Arial Unicode MS" pitchFamily="34" charset="-128"/>
                <a:ea typeface="Arial Unicode MS" pitchFamily="34" charset="-128"/>
                <a:cs typeface="Arial Unicode MS" pitchFamily="34" charset="-128"/>
              </a:rPr>
              <a:t>’</a:t>
            </a:r>
          </a:p>
          <a:p>
            <a:endParaRPr lang="en-GB" sz="4000" b="1" dirty="0">
              <a:solidFill>
                <a:prstClr val="white"/>
              </a:solidFill>
              <a:latin typeface="Arial Unicode MS" pitchFamily="34" charset="-128"/>
              <a:ea typeface="Arial Unicode MS" pitchFamily="34" charset="-128"/>
              <a:cs typeface="Arial Unicode MS" pitchFamily="34" charset="-128"/>
            </a:endParaRPr>
          </a:p>
        </p:txBody>
      </p:sp>
      <p:sp>
        <p:nvSpPr>
          <p:cNvPr id="6" name="Rectangle 5"/>
          <p:cNvSpPr/>
          <p:nvPr/>
        </p:nvSpPr>
        <p:spPr>
          <a:xfrm>
            <a:off x="6896" y="5805264"/>
            <a:ext cx="914400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7"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63829"/>
            <a:ext cx="2535916" cy="849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42183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71668"/>
            <a:ext cx="2535916" cy="8495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 y="4869160"/>
            <a:ext cx="9143999" cy="974644"/>
          </a:xfrm>
          <a:prstGeom prst="rect">
            <a:avLst/>
          </a:prstGeom>
          <a:solidFill>
            <a:srgbClr val="314D89"/>
          </a:solidFill>
        </p:spPr>
        <p:txBody>
          <a:bodyPr wrap="square" rtlCol="0" anchor="ctr">
            <a:noAutofit/>
          </a:bodyPr>
          <a:lstStyle/>
          <a:p>
            <a:pPr algn="ctr"/>
            <a:r>
              <a:rPr lang="en-US" sz="2400" dirty="0" smtClean="0">
                <a:solidFill>
                  <a:schemeClr val="bg1"/>
                </a:solidFill>
                <a:latin typeface="Arial Unicode MS" pitchFamily="34" charset="-128"/>
                <a:ea typeface="Arial Unicode MS" pitchFamily="34" charset="-128"/>
                <a:cs typeface="Arial Unicode MS" pitchFamily="34" charset="-128"/>
              </a:rPr>
              <a:t>By mid 2013 approximately 275 </a:t>
            </a:r>
            <a:r>
              <a:rPr lang="en-US" sz="2400" dirty="0">
                <a:solidFill>
                  <a:schemeClr val="bg1"/>
                </a:solidFill>
                <a:latin typeface="Arial Unicode MS" pitchFamily="34" charset="-128"/>
                <a:ea typeface="Arial Unicode MS" pitchFamily="34" charset="-128"/>
                <a:cs typeface="Arial Unicode MS" pitchFamily="34" charset="-128"/>
              </a:rPr>
              <a:t>women, and </a:t>
            </a:r>
            <a:r>
              <a:rPr lang="en-US" sz="2400" dirty="0" smtClean="0">
                <a:solidFill>
                  <a:schemeClr val="bg1"/>
                </a:solidFill>
                <a:latin typeface="Arial Unicode MS" pitchFamily="34" charset="-128"/>
                <a:ea typeface="Arial Unicode MS" pitchFamily="34" charset="-128"/>
                <a:cs typeface="Arial Unicode MS" pitchFamily="34" charset="-128"/>
              </a:rPr>
              <a:t>31 </a:t>
            </a:r>
            <a:r>
              <a:rPr lang="en-US" sz="2400" dirty="0">
                <a:solidFill>
                  <a:schemeClr val="bg1"/>
                </a:solidFill>
                <a:latin typeface="Arial Unicode MS" pitchFamily="34" charset="-128"/>
                <a:ea typeface="Arial Unicode MS" pitchFamily="34" charset="-128"/>
                <a:cs typeface="Arial Unicode MS" pitchFamily="34" charset="-128"/>
              </a:rPr>
              <a:t>men have completed the </a:t>
            </a:r>
            <a:r>
              <a:rPr lang="en-US" sz="2400" dirty="0" err="1" smtClean="0">
                <a:solidFill>
                  <a:schemeClr val="bg1"/>
                </a:solidFill>
                <a:latin typeface="Arial Unicode MS" pitchFamily="34" charset="-128"/>
                <a:ea typeface="Arial Unicode MS" pitchFamily="34" charset="-128"/>
                <a:cs typeface="Arial Unicode MS" pitchFamily="34" charset="-128"/>
              </a:rPr>
              <a:t>programmes</a:t>
            </a:r>
            <a:r>
              <a:rPr lang="en-US" sz="2400" dirty="0" smtClean="0">
                <a:solidFill>
                  <a:schemeClr val="bg1"/>
                </a:solidFill>
                <a:latin typeface="Arial Unicode MS" pitchFamily="34" charset="-128"/>
                <a:ea typeface="Arial Unicode MS" pitchFamily="34" charset="-128"/>
                <a:cs typeface="Arial Unicode MS" pitchFamily="34" charset="-128"/>
              </a:rPr>
              <a:t> </a:t>
            </a:r>
            <a:r>
              <a:rPr lang="en-US" sz="2400" dirty="0">
                <a:solidFill>
                  <a:schemeClr val="bg1"/>
                </a:solidFill>
                <a:latin typeface="Arial Unicode MS" pitchFamily="34" charset="-128"/>
                <a:ea typeface="Arial Unicode MS" pitchFamily="34" charset="-128"/>
                <a:cs typeface="Arial Unicode MS" pitchFamily="34" charset="-128"/>
              </a:rPr>
              <a:t>at the </a:t>
            </a:r>
            <a:r>
              <a:rPr lang="en-US" sz="2400" dirty="0" smtClean="0">
                <a:solidFill>
                  <a:schemeClr val="bg1"/>
                </a:solidFill>
                <a:latin typeface="Arial Unicode MS" pitchFamily="34" charset="-128"/>
                <a:ea typeface="Arial Unicode MS" pitchFamily="34" charset="-128"/>
                <a:cs typeface="Arial Unicode MS" pitchFamily="34" charset="-128"/>
              </a:rPr>
              <a:t>School</a:t>
            </a:r>
            <a:endParaRPr lang="en-GB" sz="2400" dirty="0" smtClean="0">
              <a:solidFill>
                <a:schemeClr val="bg1"/>
              </a:solidFill>
              <a:latin typeface="Arial Unicode MS" pitchFamily="34" charset="-128"/>
              <a:ea typeface="Arial Unicode MS" pitchFamily="34" charset="-128"/>
              <a:cs typeface="Arial Unicode MS" pitchFamily="34" charset="-128"/>
            </a:endParaRPr>
          </a:p>
        </p:txBody>
      </p:sp>
      <p:pic>
        <p:nvPicPr>
          <p:cNvPr id="5122" name="Picture 2" descr="http://hal.habitatforhumanity.org.uk/filestore/1/7/2/8/5_7ceeb08642bb972/17285scr_53fffed142004ff.jpg?v=2012-06-12+15%3A25%3A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8435" y="1"/>
            <a:ext cx="6487124" cy="4869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218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14D89"/>
        </a:solidFill>
        <a:effectLst/>
      </p:bgPr>
    </p:bg>
    <p:spTree>
      <p:nvGrpSpPr>
        <p:cNvPr id="1" name=""/>
        <p:cNvGrpSpPr/>
        <p:nvPr/>
      </p:nvGrpSpPr>
      <p:grpSpPr>
        <a:xfrm>
          <a:off x="0" y="0"/>
          <a:ext cx="0" cy="0"/>
          <a:chOff x="0" y="0"/>
          <a:chExt cx="0" cy="0"/>
        </a:xfrm>
      </p:grpSpPr>
      <p:sp>
        <p:nvSpPr>
          <p:cNvPr id="4" name="Subtitle 2"/>
          <p:cNvSpPr txBox="1">
            <a:spLocks/>
          </p:cNvSpPr>
          <p:nvPr/>
        </p:nvSpPr>
        <p:spPr>
          <a:xfrm>
            <a:off x="548709" y="1412776"/>
            <a:ext cx="8060374" cy="4536504"/>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b="1" dirty="0" smtClean="0">
                <a:solidFill>
                  <a:schemeClr val="bg1"/>
                </a:solidFill>
                <a:latin typeface="Arial Unicode MS" pitchFamily="34" charset="-128"/>
                <a:ea typeface="Arial Unicode MS" pitchFamily="34" charset="-128"/>
                <a:cs typeface="Arial Unicode MS" pitchFamily="34" charset="-128"/>
              </a:rPr>
              <a:t>Designed to amplify the impact of this project through social and political arenas</a:t>
            </a:r>
          </a:p>
          <a:p>
            <a:r>
              <a:rPr lang="en-GB" sz="2800" b="1" dirty="0" smtClean="0">
                <a:solidFill>
                  <a:schemeClr val="bg1"/>
                </a:solidFill>
                <a:latin typeface="Arial Unicode MS" pitchFamily="34" charset="-128"/>
                <a:ea typeface="Arial Unicode MS" pitchFamily="34" charset="-128"/>
                <a:cs typeface="Arial Unicode MS" pitchFamily="34" charset="-128"/>
              </a:rPr>
              <a:t>Leads advocacy, awareness raising and replicates training to empower more women</a:t>
            </a:r>
          </a:p>
          <a:p>
            <a:r>
              <a:rPr lang="en-GB" sz="2800" b="1" dirty="0" smtClean="0">
                <a:solidFill>
                  <a:schemeClr val="bg1"/>
                </a:solidFill>
                <a:latin typeface="Arial Unicode MS" pitchFamily="34" charset="-128"/>
                <a:ea typeface="Arial Unicode MS" pitchFamily="34" charset="-128"/>
                <a:cs typeface="Arial Unicode MS" pitchFamily="34" charset="-128"/>
              </a:rPr>
              <a:t>Drafted, proposed and secured a change to Bolivian Land Law to allow women the same ownership rights as men through the inclusion of their name on legal documents</a:t>
            </a:r>
          </a:p>
          <a:p>
            <a:r>
              <a:rPr lang="en-GB" sz="2800" b="1" dirty="0" smtClean="0">
                <a:solidFill>
                  <a:schemeClr val="bg1"/>
                </a:solidFill>
                <a:latin typeface="Arial Unicode MS" pitchFamily="34" charset="-128"/>
                <a:ea typeface="Arial Unicode MS" pitchFamily="34" charset="-128"/>
                <a:cs typeface="Arial Unicode MS" pitchFamily="34" charset="-128"/>
              </a:rPr>
              <a:t>Advocating for a government subsidy for vulnerable families to receive support for acquiring land tenure</a:t>
            </a:r>
          </a:p>
          <a:p>
            <a:endParaRPr lang="en-GB" sz="2800" b="1" dirty="0"/>
          </a:p>
          <a:p>
            <a:pPr marL="800100" lvl="1" indent="-342900">
              <a:buFont typeface="Arial" charset="0"/>
              <a:buChar char="•"/>
            </a:pPr>
            <a:endParaRPr lang="en-GB" sz="2000" b="1" dirty="0" smtClean="0">
              <a:solidFill>
                <a:prstClr val="black"/>
              </a:solidFill>
              <a:latin typeface="Arial Rounded MT Bold" pitchFamily="34" charset="0"/>
            </a:endParaRPr>
          </a:p>
          <a:p>
            <a:pPr marL="0" indent="0">
              <a:buFont typeface="Arial" pitchFamily="34" charset="0"/>
              <a:buNone/>
            </a:pPr>
            <a:endParaRPr lang="en-GB" sz="2400" b="1" dirty="0">
              <a:solidFill>
                <a:prstClr val="black"/>
              </a:solidFill>
              <a:latin typeface="Arial Rounded MT Bold" pitchFamily="34" charset="0"/>
            </a:endParaRPr>
          </a:p>
        </p:txBody>
      </p:sp>
      <p:sp>
        <p:nvSpPr>
          <p:cNvPr id="5" name="Title 1"/>
          <p:cNvSpPr txBox="1">
            <a:spLocks/>
          </p:cNvSpPr>
          <p:nvPr/>
        </p:nvSpPr>
        <p:spPr>
          <a:xfrm>
            <a:off x="323528" y="216024"/>
            <a:ext cx="8584588" cy="1268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smtClean="0">
                <a:solidFill>
                  <a:schemeClr val="bg1"/>
                </a:solidFill>
                <a:latin typeface="Arial Unicode MS" pitchFamily="34" charset="-128"/>
                <a:ea typeface="Arial Unicode MS" pitchFamily="34" charset="-128"/>
                <a:cs typeface="Arial Unicode MS" pitchFamily="34" charset="-128"/>
              </a:rPr>
              <a:t>Women's Network</a:t>
            </a:r>
            <a:endParaRPr lang="en-GB" sz="4000" b="1" dirty="0">
              <a:solidFill>
                <a:prstClr val="white"/>
              </a:solidFill>
              <a:latin typeface="Arial Unicode MS" pitchFamily="34" charset="-128"/>
              <a:ea typeface="Arial Unicode MS" pitchFamily="34" charset="-128"/>
              <a:cs typeface="Arial Unicode MS" pitchFamily="34" charset="-128"/>
            </a:endParaRPr>
          </a:p>
        </p:txBody>
      </p:sp>
      <p:sp>
        <p:nvSpPr>
          <p:cNvPr id="6" name="Rectangle 5"/>
          <p:cNvSpPr/>
          <p:nvPr/>
        </p:nvSpPr>
        <p:spPr>
          <a:xfrm>
            <a:off x="6896" y="5805264"/>
            <a:ext cx="914400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7"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63829"/>
            <a:ext cx="2535916" cy="849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5498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71668"/>
            <a:ext cx="2535916" cy="8495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 y="4869160"/>
            <a:ext cx="9143999" cy="974644"/>
          </a:xfrm>
          <a:prstGeom prst="rect">
            <a:avLst/>
          </a:prstGeom>
          <a:solidFill>
            <a:srgbClr val="314D89"/>
          </a:solidFill>
        </p:spPr>
        <p:txBody>
          <a:bodyPr wrap="square" rtlCol="0" anchor="ctr">
            <a:noAutofit/>
          </a:bodyPr>
          <a:lstStyle/>
          <a:p>
            <a:pPr algn="ctr"/>
            <a:r>
              <a:rPr lang="en-US" sz="2400" dirty="0" smtClean="0">
                <a:solidFill>
                  <a:schemeClr val="bg1"/>
                </a:solidFill>
                <a:latin typeface="Arial Unicode MS" pitchFamily="34" charset="-128"/>
                <a:ea typeface="Arial Unicode MS" pitchFamily="34" charset="-128"/>
                <a:cs typeface="Arial Unicode MS" pitchFamily="34" charset="-128"/>
              </a:rPr>
              <a:t>The Women’s Network secured a change in the law to include recognition of women’s property rights</a:t>
            </a:r>
            <a:endParaRPr lang="en-GB" sz="2400" dirty="0" smtClean="0">
              <a:solidFill>
                <a:schemeClr val="bg1"/>
              </a:solidFill>
              <a:latin typeface="Arial Unicode MS" pitchFamily="34" charset="-128"/>
              <a:ea typeface="Arial Unicode MS" pitchFamily="34" charset="-128"/>
              <a:cs typeface="Arial Unicode MS" pitchFamily="34" charset="-128"/>
            </a:endParaRPr>
          </a:p>
        </p:txBody>
      </p:sp>
      <p:pic>
        <p:nvPicPr>
          <p:cNvPr id="6146" name="Picture 2" descr="http://hal.habitatforhumanity.org.uk/filestore/1/6/1/9/1_31b328a5cdd1703/16191scr_b3ca33abc35f875.jpg?v=2012-04-17+13%3A46%3A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163" y="-4056"/>
            <a:ext cx="8647667" cy="4873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7880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1772816"/>
            <a:ext cx="7308144"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334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NEW structure S Drive folders\Programme\FOI\_DFID CSCF\UK Aid Logo - July 2012\UK aid logo set and standards for designers\Standard Logo with Strapline\UK-AID-Standard-RG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9780" y="220540"/>
            <a:ext cx="6256556" cy="66374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619672" y="220540"/>
            <a:ext cx="5616624" cy="584775"/>
          </a:xfrm>
          <a:prstGeom prst="rect">
            <a:avLst/>
          </a:prstGeom>
          <a:noFill/>
        </p:spPr>
        <p:txBody>
          <a:bodyPr wrap="square" rtlCol="0">
            <a:spAutoFit/>
          </a:bodyPr>
          <a:lstStyle/>
          <a:p>
            <a:pPr algn="ctr"/>
            <a:r>
              <a:rPr lang="en-GB" sz="3200" b="1" dirty="0" smtClean="0">
                <a:solidFill>
                  <a:srgbClr val="314D89"/>
                </a:solidFill>
              </a:rPr>
              <a:t>Funded By</a:t>
            </a:r>
            <a:endParaRPr lang="en-GB" sz="3200" b="1" dirty="0">
              <a:solidFill>
                <a:srgbClr val="314D89"/>
              </a:solidFill>
            </a:endParaRPr>
          </a:p>
        </p:txBody>
      </p:sp>
    </p:spTree>
    <p:extLst>
      <p:ext uri="{BB962C8B-B14F-4D97-AF65-F5344CB8AC3E}">
        <p14:creationId xmlns:p14="http://schemas.microsoft.com/office/powerpoint/2010/main" val="7482964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71668"/>
            <a:ext cx="2535916" cy="84954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hal.habitatforhumanity.org.uk/filestore/1/9/2/8/7_d9c7a147345ac7d/19287scr_63a943098209bda.jpg?v=2012-10-24+09%3A35%3A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6207" y="16024"/>
            <a:ext cx="6951581" cy="46371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 y="4653136"/>
            <a:ext cx="9143999" cy="1190668"/>
          </a:xfrm>
          <a:prstGeom prst="rect">
            <a:avLst/>
          </a:prstGeom>
          <a:solidFill>
            <a:srgbClr val="314D89"/>
          </a:solidFill>
        </p:spPr>
        <p:txBody>
          <a:bodyPr wrap="square" rtlCol="0" anchor="ctr">
            <a:noAutofit/>
          </a:bodyPr>
          <a:lstStyle/>
          <a:p>
            <a:pPr algn="ctr"/>
            <a:r>
              <a:rPr lang="en-GB" sz="2400" b="1" dirty="0">
                <a:solidFill>
                  <a:schemeClr val="bg1"/>
                </a:solidFill>
                <a:latin typeface="Arial" pitchFamily="34" charset="0"/>
                <a:cs typeface="Arial" pitchFamily="34" charset="0"/>
              </a:rPr>
              <a:t>Improving access to Urban Land and Property Entitlements for women and excluded families in Cochabamba, </a:t>
            </a:r>
            <a:r>
              <a:rPr lang="en-GB" sz="2400" b="1" dirty="0" smtClean="0">
                <a:solidFill>
                  <a:schemeClr val="bg1"/>
                </a:solidFill>
                <a:latin typeface="Arial" pitchFamily="34" charset="0"/>
                <a:cs typeface="Arial" pitchFamily="34" charset="0"/>
              </a:rPr>
              <a:t>Bolivia</a:t>
            </a:r>
            <a:endParaRPr lang="en-GB" sz="2400" b="1"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27151006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14D89"/>
        </a:solidFill>
        <a:effectLst/>
      </p:bgPr>
    </p:bg>
    <p:spTree>
      <p:nvGrpSpPr>
        <p:cNvPr id="1" name=""/>
        <p:cNvGrpSpPr/>
        <p:nvPr/>
      </p:nvGrpSpPr>
      <p:grpSpPr>
        <a:xfrm>
          <a:off x="0" y="0"/>
          <a:ext cx="0" cy="0"/>
          <a:chOff x="0" y="0"/>
          <a:chExt cx="0" cy="0"/>
        </a:xfrm>
      </p:grpSpPr>
      <p:sp>
        <p:nvSpPr>
          <p:cNvPr id="4" name="Subtitle 2"/>
          <p:cNvSpPr txBox="1">
            <a:spLocks/>
          </p:cNvSpPr>
          <p:nvPr/>
        </p:nvSpPr>
        <p:spPr>
          <a:xfrm>
            <a:off x="933306" y="1628800"/>
            <a:ext cx="7416824" cy="381642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b="1" dirty="0">
                <a:solidFill>
                  <a:schemeClr val="bg1"/>
                </a:solidFill>
                <a:latin typeface="Arial Unicode MS" pitchFamily="34" charset="-128"/>
                <a:ea typeface="Arial Unicode MS" pitchFamily="34" charset="-128"/>
                <a:cs typeface="Arial Unicode MS" pitchFamily="34" charset="-128"/>
              </a:rPr>
              <a:t>Population: around 10 Million </a:t>
            </a:r>
          </a:p>
          <a:p>
            <a:r>
              <a:rPr lang="en-GB" b="1" dirty="0">
                <a:solidFill>
                  <a:schemeClr val="bg1"/>
                </a:solidFill>
                <a:latin typeface="Arial Unicode MS" pitchFamily="34" charset="-128"/>
                <a:ea typeface="Arial Unicode MS" pitchFamily="34" charset="-128"/>
                <a:cs typeface="Arial Unicode MS" pitchFamily="34" charset="-128"/>
              </a:rPr>
              <a:t>60 % of people live in inadequate housing conditions without secure land tenure</a:t>
            </a:r>
          </a:p>
          <a:p>
            <a:r>
              <a:rPr lang="en-GB" b="1" dirty="0">
                <a:solidFill>
                  <a:schemeClr val="bg1"/>
                </a:solidFill>
                <a:latin typeface="Arial Unicode MS" pitchFamily="34" charset="-128"/>
                <a:ea typeface="Arial Unicode MS" pitchFamily="34" charset="-128"/>
                <a:cs typeface="Arial Unicode MS" pitchFamily="34" charset="-128"/>
              </a:rPr>
              <a:t>63 % live under the poverty line </a:t>
            </a:r>
          </a:p>
          <a:p>
            <a:r>
              <a:rPr lang="en-GB" b="1" dirty="0">
                <a:solidFill>
                  <a:schemeClr val="bg1"/>
                </a:solidFill>
                <a:latin typeface="Arial Unicode MS" pitchFamily="34" charset="-128"/>
                <a:ea typeface="Arial Unicode MS" pitchFamily="34" charset="-128"/>
                <a:cs typeface="Arial Unicode MS" pitchFamily="34" charset="-128"/>
              </a:rPr>
              <a:t>31% of Bolivian households are headed by women</a:t>
            </a:r>
          </a:p>
          <a:p>
            <a:pPr marL="800100" lvl="1" indent="-342900">
              <a:buFont typeface="Arial" charset="0"/>
              <a:buChar char="•"/>
            </a:pPr>
            <a:endParaRPr lang="en-GB" sz="2000" dirty="0" smtClean="0">
              <a:solidFill>
                <a:prstClr val="black"/>
              </a:solidFill>
              <a:latin typeface="Arial Rounded MT Bold" pitchFamily="34" charset="0"/>
            </a:endParaRPr>
          </a:p>
          <a:p>
            <a:pPr marL="0" indent="0">
              <a:buFont typeface="Arial" pitchFamily="34" charset="0"/>
              <a:buNone/>
            </a:pPr>
            <a:endParaRPr lang="en-GB" sz="2400" dirty="0">
              <a:solidFill>
                <a:prstClr val="black"/>
              </a:solidFill>
              <a:latin typeface="Arial Rounded MT Bold" pitchFamily="34" charset="0"/>
            </a:endParaRPr>
          </a:p>
        </p:txBody>
      </p:sp>
      <p:sp>
        <p:nvSpPr>
          <p:cNvPr id="5" name="Title 1"/>
          <p:cNvSpPr txBox="1">
            <a:spLocks/>
          </p:cNvSpPr>
          <p:nvPr/>
        </p:nvSpPr>
        <p:spPr>
          <a:xfrm>
            <a:off x="755518" y="116632"/>
            <a:ext cx="7772400" cy="1268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smtClean="0">
                <a:solidFill>
                  <a:prstClr val="white"/>
                </a:solidFill>
                <a:latin typeface="Arial Unicode MS" pitchFamily="34" charset="-128"/>
                <a:ea typeface="Arial Unicode MS" pitchFamily="34" charset="-128"/>
                <a:cs typeface="Arial Unicode MS" pitchFamily="34" charset="-128"/>
              </a:rPr>
              <a:t>Bolivia: Background</a:t>
            </a:r>
            <a:endParaRPr lang="en-GB" sz="4000" b="1" dirty="0">
              <a:solidFill>
                <a:prstClr val="white"/>
              </a:solidFill>
              <a:latin typeface="Arial Unicode MS" pitchFamily="34" charset="-128"/>
              <a:ea typeface="Arial Unicode MS" pitchFamily="34" charset="-128"/>
              <a:cs typeface="Arial Unicode MS" pitchFamily="34" charset="-128"/>
            </a:endParaRPr>
          </a:p>
        </p:txBody>
      </p:sp>
      <p:sp>
        <p:nvSpPr>
          <p:cNvPr id="6" name="Rectangle 5"/>
          <p:cNvSpPr/>
          <p:nvPr/>
        </p:nvSpPr>
        <p:spPr>
          <a:xfrm>
            <a:off x="6896" y="5805264"/>
            <a:ext cx="914400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7" name="Picture 4" descr="C:\Users\EPerkins\Desktop\HFH Logo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0" y="5963829"/>
            <a:ext cx="2535916" cy="849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14984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220170"/>
            <a:ext cx="9144000" cy="657102"/>
          </a:xfrm>
          <a:prstGeom prst="rect">
            <a:avLst/>
          </a:prstGeom>
          <a:solidFill>
            <a:srgbClr val="314D89"/>
          </a:solidFill>
          <a:ln>
            <a:solidFill>
              <a:srgbClr val="314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latin typeface="Arial Unicode MS" pitchFamily="34" charset="-128"/>
                <a:ea typeface="Arial Unicode MS" pitchFamily="34" charset="-128"/>
                <a:cs typeface="Arial Unicode MS" pitchFamily="34" charset="-128"/>
              </a:rPr>
              <a:t>District 9, Cochabamba</a:t>
            </a:r>
            <a:endParaRPr lang="en-GB" sz="2400" dirty="0">
              <a:latin typeface="Arial Unicode MS" pitchFamily="34" charset="-128"/>
              <a:ea typeface="Arial Unicode MS" pitchFamily="34" charset="-128"/>
              <a:cs typeface="Arial Unicode MS" pitchFamily="34" charset="-128"/>
            </a:endParaRPr>
          </a:p>
        </p:txBody>
      </p:sp>
      <p:pic>
        <p:nvPicPr>
          <p:cNvPr id="5"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71668"/>
            <a:ext cx="2535916" cy="84954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hal.habitatforhumanity.org.uk/filestore/1/9/0/4/0_6080b2829fd6166/19040scr_f252e0b3753dafa.jpg?v=2012-10-10+09%3A22%3A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7022" y="-1"/>
            <a:ext cx="7309955" cy="5220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98070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14D89"/>
        </a:solidFill>
        <a:effectLst/>
      </p:bgPr>
    </p:bg>
    <p:spTree>
      <p:nvGrpSpPr>
        <p:cNvPr id="1" name=""/>
        <p:cNvGrpSpPr/>
        <p:nvPr/>
      </p:nvGrpSpPr>
      <p:grpSpPr>
        <a:xfrm>
          <a:off x="0" y="0"/>
          <a:ext cx="0" cy="0"/>
          <a:chOff x="0" y="0"/>
          <a:chExt cx="0" cy="0"/>
        </a:xfrm>
      </p:grpSpPr>
      <p:sp>
        <p:nvSpPr>
          <p:cNvPr id="4" name="Subtitle 2"/>
          <p:cNvSpPr txBox="1">
            <a:spLocks/>
          </p:cNvSpPr>
          <p:nvPr/>
        </p:nvSpPr>
        <p:spPr>
          <a:xfrm>
            <a:off x="548709" y="1268760"/>
            <a:ext cx="8060374" cy="4536504"/>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b="1" dirty="0">
                <a:solidFill>
                  <a:schemeClr val="bg1"/>
                </a:solidFill>
                <a:latin typeface="Arial Unicode MS" pitchFamily="34" charset="-128"/>
                <a:ea typeface="Arial Unicode MS" pitchFamily="34" charset="-128"/>
                <a:cs typeface="Arial Unicode MS" pitchFamily="34" charset="-128"/>
              </a:rPr>
              <a:t>Population: </a:t>
            </a:r>
            <a:r>
              <a:rPr lang="en-GB" b="1" dirty="0" smtClean="0">
                <a:solidFill>
                  <a:schemeClr val="bg1"/>
                </a:solidFill>
                <a:latin typeface="Arial Unicode MS" pitchFamily="34" charset="-128"/>
                <a:ea typeface="Arial Unicode MS" pitchFamily="34" charset="-128"/>
                <a:cs typeface="Arial Unicode MS" pitchFamily="34" charset="-128"/>
              </a:rPr>
              <a:t>500,000</a:t>
            </a:r>
          </a:p>
          <a:p>
            <a:r>
              <a:rPr lang="en-GB" b="1" dirty="0" smtClean="0">
                <a:solidFill>
                  <a:schemeClr val="bg1"/>
                </a:solidFill>
                <a:latin typeface="Arial Unicode MS" pitchFamily="34" charset="-128"/>
                <a:ea typeface="Arial Unicode MS" pitchFamily="34" charset="-128"/>
                <a:cs typeface="Arial Unicode MS" pitchFamily="34" charset="-128"/>
              </a:rPr>
              <a:t>District 9 is an informal settlement on the edge of Cochabamba city; with very </a:t>
            </a:r>
            <a:r>
              <a:rPr lang="en-GB" b="1" dirty="0">
                <a:solidFill>
                  <a:schemeClr val="bg1"/>
                </a:solidFill>
                <a:latin typeface="Arial Unicode MS" pitchFamily="34" charset="-128"/>
                <a:ea typeface="Arial Unicode MS" pitchFamily="34" charset="-128"/>
                <a:cs typeface="Arial Unicode MS" pitchFamily="34" charset="-128"/>
              </a:rPr>
              <a:t>limited basic infrastructure and </a:t>
            </a:r>
            <a:r>
              <a:rPr lang="en-GB" b="1" dirty="0" smtClean="0">
                <a:solidFill>
                  <a:schemeClr val="bg1"/>
                </a:solidFill>
                <a:latin typeface="Arial Unicode MS" pitchFamily="34" charset="-128"/>
                <a:ea typeface="Arial Unicode MS" pitchFamily="34" charset="-128"/>
                <a:cs typeface="Arial Unicode MS" pitchFamily="34" charset="-128"/>
              </a:rPr>
              <a:t>services</a:t>
            </a:r>
            <a:endParaRPr lang="en-GB" b="1" dirty="0">
              <a:solidFill>
                <a:schemeClr val="bg1"/>
              </a:solidFill>
              <a:latin typeface="Arial Unicode MS" pitchFamily="34" charset="-128"/>
              <a:ea typeface="Arial Unicode MS" pitchFamily="34" charset="-128"/>
              <a:cs typeface="Arial Unicode MS" pitchFamily="34" charset="-128"/>
            </a:endParaRPr>
          </a:p>
          <a:p>
            <a:r>
              <a:rPr lang="en-GB" b="1" dirty="0" smtClean="0">
                <a:solidFill>
                  <a:schemeClr val="bg1"/>
                </a:solidFill>
                <a:latin typeface="Arial Unicode MS" pitchFamily="34" charset="-128"/>
                <a:ea typeface="Arial Unicode MS" pitchFamily="34" charset="-128"/>
                <a:cs typeface="Arial Unicode MS" pitchFamily="34" charset="-128"/>
              </a:rPr>
              <a:t>96% </a:t>
            </a:r>
            <a:r>
              <a:rPr lang="en-GB" b="1" dirty="0">
                <a:solidFill>
                  <a:schemeClr val="bg1"/>
                </a:solidFill>
                <a:latin typeface="Arial Unicode MS" pitchFamily="34" charset="-128"/>
                <a:ea typeface="Arial Unicode MS" pitchFamily="34" charset="-128"/>
                <a:cs typeface="Arial Unicode MS" pitchFamily="34" charset="-128"/>
              </a:rPr>
              <a:t>of households to not have secure land </a:t>
            </a:r>
            <a:r>
              <a:rPr lang="en-GB" b="1" dirty="0" smtClean="0">
                <a:solidFill>
                  <a:schemeClr val="bg1"/>
                </a:solidFill>
                <a:latin typeface="Arial Unicode MS" pitchFamily="34" charset="-128"/>
                <a:ea typeface="Arial Unicode MS" pitchFamily="34" charset="-128"/>
                <a:cs typeface="Arial Unicode MS" pitchFamily="34" charset="-128"/>
              </a:rPr>
              <a:t>tenure</a:t>
            </a:r>
          </a:p>
          <a:p>
            <a:r>
              <a:rPr lang="en-GB" b="1" dirty="0" smtClean="0">
                <a:solidFill>
                  <a:schemeClr val="bg1"/>
                </a:solidFill>
                <a:latin typeface="Arial Unicode MS" pitchFamily="34" charset="-128"/>
                <a:ea typeface="Arial Unicode MS" pitchFamily="34" charset="-128"/>
                <a:cs typeface="Arial Unicode MS" pitchFamily="34" charset="-128"/>
              </a:rPr>
              <a:t>Increasing prevalence rate of HIV/AIDS</a:t>
            </a:r>
          </a:p>
          <a:p>
            <a:r>
              <a:rPr lang="en-GB" b="1" dirty="0" smtClean="0">
                <a:solidFill>
                  <a:schemeClr val="bg1"/>
                </a:solidFill>
                <a:latin typeface="Arial Unicode MS" pitchFamily="34" charset="-128"/>
                <a:ea typeface="Arial Unicode MS" pitchFamily="34" charset="-128"/>
                <a:cs typeface="Arial Unicode MS" pitchFamily="34" charset="-128"/>
              </a:rPr>
              <a:t>Legally classified as rural/agricultural land</a:t>
            </a:r>
            <a:endParaRPr lang="en-GB" b="1" dirty="0">
              <a:solidFill>
                <a:schemeClr val="bg1"/>
              </a:solidFill>
              <a:latin typeface="Arial Unicode MS" pitchFamily="34" charset="-128"/>
              <a:ea typeface="Arial Unicode MS" pitchFamily="34" charset="-128"/>
              <a:cs typeface="Arial Unicode MS" pitchFamily="34" charset="-128"/>
            </a:endParaRPr>
          </a:p>
          <a:p>
            <a:endParaRPr lang="en-GB" b="1" dirty="0"/>
          </a:p>
          <a:p>
            <a:pPr marL="800100" lvl="1" indent="-342900">
              <a:buFont typeface="Arial" charset="0"/>
              <a:buChar char="•"/>
            </a:pPr>
            <a:endParaRPr lang="en-GB" sz="2000" b="1" dirty="0" smtClean="0">
              <a:solidFill>
                <a:prstClr val="black"/>
              </a:solidFill>
              <a:latin typeface="Arial Rounded MT Bold" pitchFamily="34" charset="0"/>
            </a:endParaRPr>
          </a:p>
          <a:p>
            <a:pPr marL="0" indent="0">
              <a:buFont typeface="Arial" pitchFamily="34" charset="0"/>
              <a:buNone/>
            </a:pPr>
            <a:endParaRPr lang="en-GB" sz="2400" b="1" dirty="0">
              <a:solidFill>
                <a:prstClr val="black"/>
              </a:solidFill>
              <a:latin typeface="Arial Rounded MT Bold" pitchFamily="34" charset="0"/>
            </a:endParaRPr>
          </a:p>
        </p:txBody>
      </p:sp>
      <p:sp>
        <p:nvSpPr>
          <p:cNvPr id="5" name="Title 1"/>
          <p:cNvSpPr txBox="1">
            <a:spLocks/>
          </p:cNvSpPr>
          <p:nvPr/>
        </p:nvSpPr>
        <p:spPr>
          <a:xfrm>
            <a:off x="755518" y="116632"/>
            <a:ext cx="7772400" cy="1268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smtClean="0">
                <a:solidFill>
                  <a:prstClr val="white"/>
                </a:solidFill>
                <a:latin typeface="Arial Unicode MS" pitchFamily="34" charset="-128"/>
                <a:ea typeface="Arial Unicode MS" pitchFamily="34" charset="-128"/>
                <a:cs typeface="Arial Unicode MS" pitchFamily="34" charset="-128"/>
              </a:rPr>
              <a:t>Cochabamba: Background</a:t>
            </a:r>
            <a:endParaRPr lang="en-GB" sz="4000" b="1" dirty="0">
              <a:solidFill>
                <a:prstClr val="white"/>
              </a:solidFill>
              <a:latin typeface="Arial Unicode MS" pitchFamily="34" charset="-128"/>
              <a:ea typeface="Arial Unicode MS" pitchFamily="34" charset="-128"/>
              <a:cs typeface="Arial Unicode MS" pitchFamily="34" charset="-128"/>
            </a:endParaRPr>
          </a:p>
        </p:txBody>
      </p:sp>
      <p:sp>
        <p:nvSpPr>
          <p:cNvPr id="6" name="Rectangle 5"/>
          <p:cNvSpPr/>
          <p:nvPr/>
        </p:nvSpPr>
        <p:spPr>
          <a:xfrm>
            <a:off x="6896" y="5805264"/>
            <a:ext cx="914400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7" name="Picture 4" descr="C:\Users\EPerkins\Desktop\HFH Logo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0" y="5963829"/>
            <a:ext cx="2535916" cy="849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35114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220170"/>
            <a:ext cx="9144000" cy="657102"/>
          </a:xfrm>
          <a:prstGeom prst="rect">
            <a:avLst/>
          </a:prstGeom>
          <a:solidFill>
            <a:srgbClr val="314D89"/>
          </a:solidFill>
          <a:ln>
            <a:solidFill>
              <a:srgbClr val="314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71668"/>
            <a:ext cx="2535916" cy="8495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1520" y="5220170"/>
            <a:ext cx="4104456" cy="646331"/>
          </a:xfrm>
          <a:prstGeom prst="rect">
            <a:avLst/>
          </a:prstGeom>
          <a:noFill/>
        </p:spPr>
        <p:txBody>
          <a:bodyPr wrap="square" rtlCol="0">
            <a:spAutoFit/>
          </a:bodyPr>
          <a:lstStyle/>
          <a:p>
            <a:r>
              <a:rPr lang="en-GB" sz="3600" dirty="0" smtClean="0">
                <a:solidFill>
                  <a:schemeClr val="bg1"/>
                </a:solidFill>
              </a:rPr>
              <a:t>The issue…</a:t>
            </a:r>
            <a:endParaRPr lang="en-GB" sz="3600" dirty="0">
              <a:solidFill>
                <a:schemeClr val="bg1"/>
              </a:solidFill>
            </a:endParaRPr>
          </a:p>
        </p:txBody>
      </p:sp>
      <p:sp>
        <p:nvSpPr>
          <p:cNvPr id="6" name="Text Box 3"/>
          <p:cNvSpPr txBox="1">
            <a:spLocks noChangeArrowheads="1"/>
          </p:cNvSpPr>
          <p:nvPr/>
        </p:nvSpPr>
        <p:spPr bwMode="auto">
          <a:xfrm>
            <a:off x="1707331" y="336551"/>
            <a:ext cx="572933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20000"/>
              </a:spcBef>
              <a:buFont typeface="Wingdings" pitchFamily="2" charset="2"/>
              <a:buNone/>
            </a:pPr>
            <a:r>
              <a:rPr lang="en-GB" b="1" dirty="0" smtClean="0">
                <a:solidFill>
                  <a:srgbClr val="6DB340"/>
                </a:solidFill>
                <a:latin typeface="Calibri" pitchFamily="34" charset="0"/>
                <a:cs typeface="Arial" charset="0"/>
              </a:rPr>
              <a:t>The cause of households’ lack of land rights</a:t>
            </a:r>
            <a:endParaRPr lang="en-GB" b="1" dirty="0">
              <a:solidFill>
                <a:srgbClr val="6DB340"/>
              </a:solidFill>
              <a:latin typeface="Calibri" pitchFamily="34" charset="0"/>
              <a:cs typeface="Arial" charset="0"/>
            </a:endParaRPr>
          </a:p>
          <a:p>
            <a:pPr eaLnBrk="1" hangingPunct="1">
              <a:spcBef>
                <a:spcPct val="50000"/>
              </a:spcBef>
            </a:pPr>
            <a:endParaRPr lang="en-US" dirty="0">
              <a:solidFill>
                <a:srgbClr val="6DB340"/>
              </a:solidFill>
              <a:latin typeface="Calibri" pitchFamily="34" charset="0"/>
              <a:cs typeface="Arial" charset="0"/>
            </a:endParaRPr>
          </a:p>
        </p:txBody>
      </p:sp>
      <p:graphicFrame>
        <p:nvGraphicFramePr>
          <p:cNvPr id="3" name="Diagram 2"/>
          <p:cNvGraphicFramePr/>
          <p:nvPr>
            <p:extLst>
              <p:ext uri="{D42A27DB-BD31-4B8C-83A1-F6EECF244321}">
                <p14:modId xmlns:p14="http://schemas.microsoft.com/office/powerpoint/2010/main" val="1985234585"/>
              </p:ext>
            </p:extLst>
          </p:nvPr>
        </p:nvGraphicFramePr>
        <p:xfrm>
          <a:off x="1071794" y="764704"/>
          <a:ext cx="6740566" cy="43204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489430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14D89"/>
        </a:solidFill>
        <a:effectLst/>
      </p:bgPr>
    </p:bg>
    <p:spTree>
      <p:nvGrpSpPr>
        <p:cNvPr id="1" name=""/>
        <p:cNvGrpSpPr/>
        <p:nvPr/>
      </p:nvGrpSpPr>
      <p:grpSpPr>
        <a:xfrm>
          <a:off x="0" y="0"/>
          <a:ext cx="0" cy="0"/>
          <a:chOff x="0" y="0"/>
          <a:chExt cx="0" cy="0"/>
        </a:xfrm>
      </p:grpSpPr>
      <p:sp>
        <p:nvSpPr>
          <p:cNvPr id="4" name="Subtitle 2"/>
          <p:cNvSpPr txBox="1">
            <a:spLocks/>
          </p:cNvSpPr>
          <p:nvPr/>
        </p:nvSpPr>
        <p:spPr>
          <a:xfrm>
            <a:off x="548709" y="1385392"/>
            <a:ext cx="8060374" cy="45365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000" b="1" dirty="0" smtClean="0">
              <a:solidFill>
                <a:schemeClr val="bg1"/>
              </a:solidFill>
              <a:latin typeface="Arial Rounded MT Bold" pitchFamily="34" charset="0"/>
            </a:endParaRPr>
          </a:p>
          <a:p>
            <a:pPr marL="0" indent="0">
              <a:buFont typeface="Arial" pitchFamily="34" charset="0"/>
              <a:buNone/>
            </a:pPr>
            <a:endParaRPr lang="en-GB" sz="2400" b="1" dirty="0">
              <a:solidFill>
                <a:prstClr val="black"/>
              </a:solidFill>
              <a:latin typeface="Arial Rounded MT Bold" pitchFamily="34" charset="0"/>
            </a:endParaRPr>
          </a:p>
        </p:txBody>
      </p:sp>
      <p:sp>
        <p:nvSpPr>
          <p:cNvPr id="6" name="Rectangle 5"/>
          <p:cNvSpPr/>
          <p:nvPr/>
        </p:nvSpPr>
        <p:spPr>
          <a:xfrm>
            <a:off x="6896" y="5805264"/>
            <a:ext cx="914400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7" name="Picture 4" descr="C:\Users\EPerkins\Desktop\HFH Logo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0" y="5963829"/>
            <a:ext cx="2535916" cy="849547"/>
          </a:xfrm>
          <a:prstGeom prst="rect">
            <a:avLst/>
          </a:prstGeom>
          <a:noFill/>
          <a:extLst>
            <a:ext uri="{909E8E84-426E-40DD-AFC4-6F175D3DCCD1}">
              <a14:hiddenFill xmlns:a14="http://schemas.microsoft.com/office/drawing/2010/main">
                <a:solidFill>
                  <a:srgbClr val="FFFFFF"/>
                </a:solidFill>
              </a14:hiddenFill>
            </a:ext>
          </a:extLst>
        </p:spPr>
      </p:pic>
      <p:sp>
        <p:nvSpPr>
          <p:cNvPr id="8" name="Subtitle 2"/>
          <p:cNvSpPr txBox="1">
            <a:spLocks/>
          </p:cNvSpPr>
          <p:nvPr/>
        </p:nvSpPr>
        <p:spPr>
          <a:xfrm>
            <a:off x="436118" y="428249"/>
            <a:ext cx="8285555" cy="549364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b="1" dirty="0" smtClean="0">
                <a:solidFill>
                  <a:schemeClr val="bg1"/>
                </a:solidFill>
                <a:latin typeface="Arial Unicode MS" pitchFamily="34" charset="-128"/>
                <a:ea typeface="Arial Unicode MS" pitchFamily="34" charset="-128"/>
                <a:cs typeface="Arial Unicode MS" pitchFamily="34" charset="-128"/>
              </a:rPr>
              <a:t>Habitat for Humanity Bolivia is helping women to stand up and demand their rights. </a:t>
            </a:r>
          </a:p>
          <a:p>
            <a:pPr marL="0" indent="0">
              <a:buNone/>
            </a:pPr>
            <a:endParaRPr lang="en-GB" b="1" dirty="0">
              <a:solidFill>
                <a:schemeClr val="bg1"/>
              </a:solidFill>
              <a:latin typeface="Arial Unicode MS" pitchFamily="34" charset="-128"/>
              <a:ea typeface="Arial Unicode MS" pitchFamily="34" charset="-128"/>
              <a:cs typeface="Arial Unicode MS" pitchFamily="34" charset="-128"/>
            </a:endParaRPr>
          </a:p>
          <a:p>
            <a:pPr marL="0" indent="0" algn="ctr">
              <a:buNone/>
            </a:pPr>
            <a:endParaRPr lang="en-GB" b="1" dirty="0" smtClean="0">
              <a:solidFill>
                <a:schemeClr val="bg1"/>
              </a:solidFill>
              <a:latin typeface="Arial Unicode MS" pitchFamily="34" charset="-128"/>
              <a:ea typeface="Arial Unicode MS" pitchFamily="34" charset="-128"/>
              <a:cs typeface="Arial Unicode MS" pitchFamily="34" charset="-128"/>
            </a:endParaRPr>
          </a:p>
          <a:p>
            <a:pPr marL="0" indent="0" algn="ctr">
              <a:buNone/>
            </a:pPr>
            <a:r>
              <a:rPr lang="en-GB" sz="3600" b="1" u="sng" dirty="0" smtClean="0">
                <a:solidFill>
                  <a:schemeClr val="bg1"/>
                </a:solidFill>
                <a:latin typeface="Arial Unicode MS" pitchFamily="34" charset="-128"/>
                <a:ea typeface="Arial Unicode MS" pitchFamily="34" charset="-128"/>
                <a:cs typeface="Arial Unicode MS" pitchFamily="34" charset="-128"/>
              </a:rPr>
              <a:t>The project has 4 main objectives:</a:t>
            </a:r>
            <a:endParaRPr lang="en-GB" sz="3600" b="1" u="sng" dirty="0">
              <a:solidFill>
                <a:schemeClr val="bg1"/>
              </a:solidFill>
              <a:latin typeface="Arial Unicode MS" pitchFamily="34" charset="-128"/>
              <a:ea typeface="Arial Unicode MS" pitchFamily="34" charset="-128"/>
              <a:cs typeface="Arial Unicode MS" pitchFamily="34" charset="-128"/>
            </a:endParaRPr>
          </a:p>
          <a:p>
            <a:pPr marL="800100" lvl="1" indent="-342900">
              <a:buFont typeface="Arial" charset="0"/>
              <a:buChar char="•"/>
            </a:pPr>
            <a:endParaRPr lang="en-GB" sz="2000" b="1" dirty="0" smtClean="0">
              <a:solidFill>
                <a:prstClr val="black"/>
              </a:solidFill>
              <a:latin typeface="Arial Unicode MS" pitchFamily="34" charset="-128"/>
              <a:ea typeface="Arial Unicode MS" pitchFamily="34" charset="-128"/>
              <a:cs typeface="Arial Unicode MS" pitchFamily="34" charset="-128"/>
            </a:endParaRPr>
          </a:p>
          <a:p>
            <a:pPr marL="0" indent="0">
              <a:buFont typeface="Arial" pitchFamily="34" charset="0"/>
              <a:buNone/>
            </a:pPr>
            <a:endParaRPr lang="en-GB" sz="2400" b="1" dirty="0">
              <a:solidFill>
                <a:prstClr val="black"/>
              </a:solidFill>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31950328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14D89"/>
        </a:solidFill>
        <a:effectLst/>
      </p:bgPr>
    </p:bg>
    <p:spTree>
      <p:nvGrpSpPr>
        <p:cNvPr id="1" name=""/>
        <p:cNvGrpSpPr/>
        <p:nvPr/>
      </p:nvGrpSpPr>
      <p:grpSpPr>
        <a:xfrm>
          <a:off x="0" y="0"/>
          <a:ext cx="0" cy="0"/>
          <a:chOff x="0" y="0"/>
          <a:chExt cx="0" cy="0"/>
        </a:xfrm>
      </p:grpSpPr>
      <p:sp>
        <p:nvSpPr>
          <p:cNvPr id="4" name="Subtitle 2"/>
          <p:cNvSpPr txBox="1">
            <a:spLocks/>
          </p:cNvSpPr>
          <p:nvPr/>
        </p:nvSpPr>
        <p:spPr>
          <a:xfrm>
            <a:off x="548709" y="1124744"/>
            <a:ext cx="8060374" cy="28803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buNone/>
            </a:pPr>
            <a:r>
              <a:rPr lang="en-GB" sz="3600" b="1" u="sng" dirty="0" smtClean="0">
                <a:solidFill>
                  <a:schemeClr val="bg1"/>
                </a:solidFill>
                <a:latin typeface="Arial Unicode MS" pitchFamily="34" charset="-128"/>
                <a:ea typeface="Arial Unicode MS" pitchFamily="34" charset="-128"/>
                <a:cs typeface="Arial Unicode MS" pitchFamily="34" charset="-128"/>
              </a:rPr>
              <a:t>Objective 1. </a:t>
            </a:r>
          </a:p>
          <a:p>
            <a:pPr marL="0" indent="0" algn="ctr">
              <a:lnSpc>
                <a:spcPct val="110000"/>
              </a:lnSpc>
              <a:buNone/>
            </a:pPr>
            <a:r>
              <a:rPr lang="en-GB" sz="3600" b="1" dirty="0" smtClean="0">
                <a:solidFill>
                  <a:schemeClr val="bg1"/>
                </a:solidFill>
                <a:latin typeface="Arial Unicode MS" pitchFamily="34" charset="-128"/>
                <a:ea typeface="Arial Unicode MS" pitchFamily="34" charset="-128"/>
                <a:cs typeface="Arial Unicode MS" pitchFamily="34" charset="-128"/>
              </a:rPr>
              <a:t>Change </a:t>
            </a:r>
            <a:r>
              <a:rPr lang="en-GB" sz="3600" b="1" dirty="0">
                <a:solidFill>
                  <a:schemeClr val="bg1"/>
                </a:solidFill>
                <a:latin typeface="Arial Unicode MS" pitchFamily="34" charset="-128"/>
                <a:ea typeface="Arial Unicode MS" pitchFamily="34" charset="-128"/>
                <a:cs typeface="Arial Unicode MS" pitchFamily="34" charset="-128"/>
              </a:rPr>
              <a:t>the legal system to be more gender sensitive</a:t>
            </a:r>
          </a:p>
          <a:p>
            <a:pPr marL="0" indent="0" algn="ctr">
              <a:lnSpc>
                <a:spcPct val="110000"/>
              </a:lnSpc>
              <a:buNone/>
            </a:pPr>
            <a:endParaRPr lang="en-GB" sz="4800" b="1" dirty="0" smtClean="0">
              <a:solidFill>
                <a:schemeClr val="bg1"/>
              </a:solidFill>
              <a:latin typeface="Arial Unicode MS" pitchFamily="34" charset="-128"/>
              <a:ea typeface="Arial Unicode MS" pitchFamily="34" charset="-128"/>
              <a:cs typeface="Arial Unicode MS" pitchFamily="34" charset="-128"/>
            </a:endParaRPr>
          </a:p>
          <a:p>
            <a:pPr marL="0" indent="0" algn="ctr">
              <a:buNone/>
            </a:pPr>
            <a:endParaRPr lang="en-GB" sz="4400" b="1" dirty="0" smtClean="0">
              <a:solidFill>
                <a:schemeClr val="bg1"/>
              </a:solidFill>
              <a:latin typeface="Arial Rounded MT Bold" pitchFamily="34" charset="0"/>
            </a:endParaRPr>
          </a:p>
          <a:p>
            <a:pPr marL="0" indent="0" algn="ctr">
              <a:buFont typeface="Arial" pitchFamily="34" charset="0"/>
              <a:buNone/>
            </a:pPr>
            <a:endParaRPr lang="en-GB" sz="4800" b="1" dirty="0">
              <a:solidFill>
                <a:prstClr val="black"/>
              </a:solidFill>
              <a:latin typeface="Arial Rounded MT Bold" pitchFamily="34" charset="0"/>
            </a:endParaRPr>
          </a:p>
        </p:txBody>
      </p:sp>
      <p:sp>
        <p:nvSpPr>
          <p:cNvPr id="5" name="Title 1"/>
          <p:cNvSpPr txBox="1">
            <a:spLocks/>
          </p:cNvSpPr>
          <p:nvPr/>
        </p:nvSpPr>
        <p:spPr>
          <a:xfrm>
            <a:off x="755518" y="116632"/>
            <a:ext cx="7772400" cy="1268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4000" b="1" u="sng" dirty="0">
              <a:solidFill>
                <a:prstClr val="white"/>
              </a:solidFill>
              <a:latin typeface="Arial Unicode MS" pitchFamily="34" charset="-128"/>
              <a:ea typeface="Arial Unicode MS" pitchFamily="34" charset="-128"/>
              <a:cs typeface="Arial Unicode MS" pitchFamily="34" charset="-128"/>
            </a:endParaRPr>
          </a:p>
        </p:txBody>
      </p:sp>
      <p:sp>
        <p:nvSpPr>
          <p:cNvPr id="6" name="Rectangle 5"/>
          <p:cNvSpPr/>
          <p:nvPr/>
        </p:nvSpPr>
        <p:spPr>
          <a:xfrm>
            <a:off x="6896" y="5805264"/>
            <a:ext cx="9144000"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7" name="Picture 4" descr="C:\Users\EPerkins\Desktop\HFH Logo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5963829"/>
            <a:ext cx="2535916" cy="849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181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682</TotalTime>
  <Words>1147</Words>
  <Application>Microsoft Office PowerPoint</Application>
  <PresentationFormat>On-screen Show (4:3)</PresentationFormat>
  <Paragraphs>84</Paragraphs>
  <Slides>19</Slides>
  <Notes>14</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Habitat for Humanity UK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Eleanor Perkins</dc:creator>
  <cp:lastModifiedBy>Josh Brindley</cp:lastModifiedBy>
  <cp:revision>50</cp:revision>
  <dcterms:created xsi:type="dcterms:W3CDTF">2012-06-11T08:48:34Z</dcterms:created>
  <dcterms:modified xsi:type="dcterms:W3CDTF">2013-07-16T15:32:11Z</dcterms:modified>
</cp:coreProperties>
</file>