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7" r:id="rId2"/>
    <p:sldId id="325" r:id="rId3"/>
    <p:sldId id="299" r:id="rId4"/>
    <p:sldId id="328" r:id="rId5"/>
    <p:sldId id="264" r:id="rId6"/>
    <p:sldId id="329" r:id="rId7"/>
    <p:sldId id="261" r:id="rId8"/>
    <p:sldId id="330" r:id="rId9"/>
    <p:sldId id="323" r:id="rId10"/>
    <p:sldId id="314" r:id="rId11"/>
    <p:sldId id="262" r:id="rId12"/>
    <p:sldId id="309" r:id="rId13"/>
    <p:sldId id="312" r:id="rId14"/>
    <p:sldId id="268" r:id="rId15"/>
    <p:sldId id="315" r:id="rId16"/>
    <p:sldId id="331" r:id="rId17"/>
    <p:sldId id="269" r:id="rId18"/>
    <p:sldId id="322" r:id="rId19"/>
    <p:sldId id="316" r:id="rId20"/>
    <p:sldId id="282" r:id="rId21"/>
    <p:sldId id="317" r:id="rId22"/>
    <p:sldId id="332" r:id="rId23"/>
    <p:sldId id="296" r:id="rId24"/>
    <p:sldId id="297" r:id="rId25"/>
    <p:sldId id="298" r:id="rId26"/>
    <p:sldId id="311" r:id="rId27"/>
    <p:sldId id="294" r:id="rId28"/>
    <p:sldId id="286" r:id="rId29"/>
  </p:sldIdLst>
  <p:sldSz cx="9144000" cy="6858000" type="screen4x3"/>
  <p:notesSz cx="6858000" cy="96615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05" autoAdjust="0"/>
  </p:normalViewPr>
  <p:slideViewPr>
    <p:cSldViewPr>
      <p:cViewPr varScale="1">
        <p:scale>
          <a:sx n="127" d="100"/>
          <a:sy n="127" d="100"/>
        </p:scale>
        <p:origin x="-32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57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71800" cy="4826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6" y="0"/>
            <a:ext cx="2971800" cy="482600"/>
          </a:xfrm>
          <a:prstGeom prst="rect">
            <a:avLst/>
          </a:prstGeom>
        </p:spPr>
        <p:txBody>
          <a:bodyPr vert="horz" lIns="91440" tIns="45720" rIns="91440" bIns="45720" rtlCol="0"/>
          <a:lstStyle>
            <a:lvl1pPr algn="r">
              <a:defRPr sz="1200"/>
            </a:lvl1pPr>
          </a:lstStyle>
          <a:p>
            <a:fld id="{10D11490-8C65-4142-A6EE-BD317D711859}" type="datetimeFigureOut">
              <a:rPr lang="en-GB" smtClean="0"/>
              <a:t>08/05/2012</a:t>
            </a:fld>
            <a:endParaRPr lang="en-GB"/>
          </a:p>
        </p:txBody>
      </p:sp>
      <p:sp>
        <p:nvSpPr>
          <p:cNvPr id="4" name="Footer Placeholder 3"/>
          <p:cNvSpPr>
            <a:spLocks noGrp="1"/>
          </p:cNvSpPr>
          <p:nvPr>
            <p:ph type="ftr" sz="quarter" idx="2"/>
          </p:nvPr>
        </p:nvSpPr>
        <p:spPr>
          <a:xfrm>
            <a:off x="3" y="9177338"/>
            <a:ext cx="2971800" cy="4826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6" y="9177338"/>
            <a:ext cx="2971800" cy="482600"/>
          </a:xfrm>
          <a:prstGeom prst="rect">
            <a:avLst/>
          </a:prstGeom>
        </p:spPr>
        <p:txBody>
          <a:bodyPr vert="horz" lIns="91440" tIns="45720" rIns="91440" bIns="45720" rtlCol="0" anchor="b"/>
          <a:lstStyle>
            <a:lvl1pPr algn="r">
              <a:defRPr sz="1200"/>
            </a:lvl1pPr>
          </a:lstStyle>
          <a:p>
            <a:fld id="{9A79EE26-CFD9-4807-ADC2-8F66F3DD6C43}" type="slidenum">
              <a:rPr lang="en-GB" smtClean="0"/>
              <a:t>‹#›</a:t>
            </a:fld>
            <a:endParaRPr lang="en-GB"/>
          </a:p>
        </p:txBody>
      </p:sp>
    </p:spTree>
    <p:extLst>
      <p:ext uri="{BB962C8B-B14F-4D97-AF65-F5344CB8AC3E}">
        <p14:creationId xmlns:p14="http://schemas.microsoft.com/office/powerpoint/2010/main" val="1332202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71800" cy="4826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6" y="0"/>
            <a:ext cx="2971800" cy="482600"/>
          </a:xfrm>
          <a:prstGeom prst="rect">
            <a:avLst/>
          </a:prstGeom>
        </p:spPr>
        <p:txBody>
          <a:bodyPr vert="horz" lIns="91440" tIns="45720" rIns="91440" bIns="45720" rtlCol="0"/>
          <a:lstStyle>
            <a:lvl1pPr algn="r">
              <a:defRPr sz="1200"/>
            </a:lvl1pPr>
          </a:lstStyle>
          <a:p>
            <a:fld id="{D138CED3-4D93-425A-AF5D-A72D19D9BBFE}" type="datetimeFigureOut">
              <a:rPr lang="en-GB" smtClean="0"/>
              <a:t>08/05/2012</a:t>
            </a:fld>
            <a:endParaRPr lang="en-GB"/>
          </a:p>
        </p:txBody>
      </p:sp>
      <p:sp>
        <p:nvSpPr>
          <p:cNvPr id="4" name="Slide Image Placeholder 3"/>
          <p:cNvSpPr>
            <a:spLocks noGrp="1" noRot="1" noChangeAspect="1"/>
          </p:cNvSpPr>
          <p:nvPr>
            <p:ph type="sldImg" idx="2"/>
          </p:nvPr>
        </p:nvSpPr>
        <p:spPr>
          <a:xfrm>
            <a:off x="1012825" y="723900"/>
            <a:ext cx="4832350" cy="36242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589463"/>
            <a:ext cx="5486400" cy="434816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3" y="9177338"/>
            <a:ext cx="2971800" cy="4826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6" y="9177338"/>
            <a:ext cx="2971800" cy="482600"/>
          </a:xfrm>
          <a:prstGeom prst="rect">
            <a:avLst/>
          </a:prstGeom>
        </p:spPr>
        <p:txBody>
          <a:bodyPr vert="horz" lIns="91440" tIns="45720" rIns="91440" bIns="45720" rtlCol="0" anchor="b"/>
          <a:lstStyle>
            <a:lvl1pPr algn="r">
              <a:defRPr sz="1200"/>
            </a:lvl1pPr>
          </a:lstStyle>
          <a:p>
            <a:fld id="{783F6539-0A29-4CF8-8E0C-3CBD3C4B9978}" type="slidenum">
              <a:rPr lang="en-GB" smtClean="0"/>
              <a:t>‹#›</a:t>
            </a:fld>
            <a:endParaRPr lang="en-GB"/>
          </a:p>
        </p:txBody>
      </p:sp>
    </p:spTree>
    <p:extLst>
      <p:ext uri="{BB962C8B-B14F-4D97-AF65-F5344CB8AC3E}">
        <p14:creationId xmlns:p14="http://schemas.microsoft.com/office/powerpoint/2010/main" val="2941996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GB" dirty="0" smtClean="0"/>
              <a:t>Today</a:t>
            </a:r>
            <a:r>
              <a:rPr lang="en-GB" baseline="0" dirty="0" smtClean="0"/>
              <a:t> we’re going to show you how we will achieve growth for our mass market fundraising, from </a:t>
            </a:r>
            <a:r>
              <a:rPr lang="en-GB" baseline="0" dirty="0" smtClean="0"/>
              <a:t>1.3million </a:t>
            </a:r>
            <a:r>
              <a:rPr lang="en-GB" baseline="0" dirty="0" smtClean="0"/>
              <a:t>this year to </a:t>
            </a:r>
            <a:r>
              <a:rPr lang="en-GB" baseline="0" dirty="0" smtClean="0"/>
              <a:t>2.5 million </a:t>
            </a:r>
            <a:r>
              <a:rPr lang="en-GB" baseline="0" dirty="0" smtClean="0"/>
              <a:t>by the end of the financial year </a:t>
            </a:r>
            <a:r>
              <a:rPr lang="en-GB" baseline="0" dirty="0" smtClean="0"/>
              <a:t>2016.</a:t>
            </a:r>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1</a:t>
            </a:fld>
            <a:endParaRPr lang="en-GB"/>
          </a:p>
        </p:txBody>
      </p:sp>
    </p:spTree>
    <p:extLst>
      <p:ext uri="{BB962C8B-B14F-4D97-AF65-F5344CB8AC3E}">
        <p14:creationId xmlns:p14="http://schemas.microsoft.com/office/powerpoint/2010/main" val="2238224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top priority is to focus on </a:t>
            </a:r>
            <a:r>
              <a:rPr lang="en-GB" b="1" dirty="0" smtClean="0"/>
              <a:t>donor retention </a:t>
            </a:r>
            <a:r>
              <a:rPr lang="en-GB" dirty="0" smtClean="0"/>
              <a:t>and keeping our supporters on the journey</a:t>
            </a:r>
            <a:r>
              <a:rPr lang="en-GB" baseline="0" dirty="0" smtClean="0"/>
              <a:t> with us</a:t>
            </a:r>
            <a:r>
              <a:rPr lang="en-GB" dirty="0" smtClean="0"/>
              <a:t>.  </a:t>
            </a:r>
          </a:p>
          <a:p>
            <a:r>
              <a:rPr lang="en-GB" dirty="0" smtClean="0"/>
              <a:t>We have a </a:t>
            </a:r>
            <a:r>
              <a:rPr lang="en-GB" baseline="0" dirty="0" smtClean="0"/>
              <a:t>supporter base of around 82,000 and we want to offer them specific ways of giving:</a:t>
            </a:r>
            <a:endParaRPr lang="en-GB" dirty="0" smtClean="0"/>
          </a:p>
          <a:p>
            <a:r>
              <a:rPr lang="en-GB" dirty="0" smtClean="0"/>
              <a:t>We have</a:t>
            </a:r>
            <a:r>
              <a:rPr lang="en-GB" baseline="0" dirty="0" smtClean="0"/>
              <a:t> written a marketing plan which focusses on:</a:t>
            </a:r>
          </a:p>
          <a:p>
            <a:endParaRPr lang="en-GB" b="1" u="sng" baseline="0" dirty="0" smtClean="0"/>
          </a:p>
          <a:p>
            <a:r>
              <a:rPr lang="en-GB" b="1" u="sng" baseline="0" dirty="0" smtClean="0"/>
              <a:t>Direct Mail</a:t>
            </a:r>
          </a:p>
          <a:p>
            <a:r>
              <a:rPr lang="en-GB" b="0" u="none" baseline="0" dirty="0" smtClean="0"/>
              <a:t>To deeply lapsed, lapsed and recently lapsed donors requesting a regular monthly gift</a:t>
            </a:r>
          </a:p>
          <a:p>
            <a:r>
              <a:rPr lang="en-GB" b="1" u="sng" baseline="0" dirty="0" smtClean="0"/>
              <a:t>E-marketing</a:t>
            </a:r>
          </a:p>
          <a:p>
            <a:r>
              <a:rPr lang="en-GB" b="0" u="none" baseline="0" dirty="0" smtClean="0"/>
              <a:t>Using the email contact base of around 26,000 held at the moment</a:t>
            </a:r>
          </a:p>
          <a:p>
            <a:r>
              <a:rPr lang="en-GB" b="1" u="sng" baseline="0" dirty="0" smtClean="0"/>
              <a:t>Telemarketing</a:t>
            </a:r>
          </a:p>
          <a:p>
            <a:r>
              <a:rPr lang="en-GB" b="0" u="none" baseline="0" dirty="0" smtClean="0"/>
              <a:t>Targeted calls to lapsed donors requesting regular gift</a:t>
            </a:r>
          </a:p>
          <a:p>
            <a:r>
              <a:rPr lang="en-GB" b="1" u="sng" baseline="0" dirty="0" smtClean="0"/>
              <a:t>The brand</a:t>
            </a:r>
          </a:p>
          <a:p>
            <a:r>
              <a:rPr lang="en-GB" b="0" u="none" baseline="0" dirty="0" smtClean="0"/>
              <a:t>Improve and develop brand awareness, reaching new audiences</a:t>
            </a:r>
          </a:p>
          <a:p>
            <a:endParaRPr lang="en-GB" b="0" u="none" baseline="0" dirty="0" smtClean="0"/>
          </a:p>
          <a:p>
            <a:r>
              <a:rPr lang="en-GB" b="0" u="none" baseline="0" dirty="0" smtClean="0"/>
              <a:t>We have a detailed summary of our marketing activities for donor retention available.</a:t>
            </a:r>
          </a:p>
          <a:p>
            <a:endParaRPr lang="en-GB" b="0" u="none" baseline="0" dirty="0" smtClean="0"/>
          </a:p>
          <a:p>
            <a:r>
              <a:rPr lang="en-GB" dirty="0" smtClean="0"/>
              <a:t>We also have a detailed</a:t>
            </a:r>
            <a:r>
              <a:rPr lang="en-GB" baseline="0" dirty="0" smtClean="0"/>
              <a:t> plan </a:t>
            </a:r>
            <a:r>
              <a:rPr lang="en-GB" b="1" baseline="0" dirty="0" smtClean="0"/>
              <a:t>to recruit new committed givers</a:t>
            </a:r>
            <a:r>
              <a:rPr lang="en-GB" baseline="0" dirty="0" smtClean="0"/>
              <a:t>.</a:t>
            </a:r>
          </a:p>
          <a:p>
            <a:endParaRPr lang="en-GB" baseline="0" dirty="0" smtClean="0"/>
          </a:p>
          <a:p>
            <a:r>
              <a:rPr lang="en-GB" baseline="0" dirty="0" smtClean="0"/>
              <a:t>So, how will we recruit new committed givers, drawing them in through the Home Sponsor option?</a:t>
            </a:r>
          </a:p>
          <a:p>
            <a:endParaRPr lang="en-GB" baseline="0" dirty="0" smtClean="0"/>
          </a:p>
          <a:p>
            <a:r>
              <a:rPr lang="en-GB" b="1" u="sng" baseline="0" dirty="0" smtClean="0"/>
              <a:t>Events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Driving participants and sponsors into regular giving.</a:t>
            </a:r>
          </a:p>
          <a:p>
            <a:pPr marL="0" marR="0" indent="0" algn="l" defTabSz="914400" rtl="0" eaLnBrk="1" fontAlgn="auto" latinLnBrk="0" hangingPunct="1">
              <a:lnSpc>
                <a:spcPct val="100000"/>
              </a:lnSpc>
              <a:spcBef>
                <a:spcPts val="0"/>
              </a:spcBef>
              <a:spcAft>
                <a:spcPts val="0"/>
              </a:spcAft>
              <a:buClrTx/>
              <a:buSzTx/>
              <a:buFontTx/>
              <a:buNone/>
              <a:tabLst/>
              <a:defRPr/>
            </a:pPr>
            <a:r>
              <a:rPr lang="en-GB" b="1" u="sng" dirty="0" smtClean="0"/>
              <a:t>Global</a:t>
            </a:r>
            <a:r>
              <a:rPr lang="en-GB" b="1" u="sng" baseline="0" dirty="0" smtClean="0"/>
              <a:t> Village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Building the brand and driving volunteers and sponsors into regular giving through personal fundraising pages and the fundraiser’s online toolkit.</a:t>
            </a:r>
          </a:p>
          <a:p>
            <a:pPr marL="0" marR="0" indent="0" algn="l" defTabSz="914400" rtl="0" eaLnBrk="1" fontAlgn="auto" latinLnBrk="0" hangingPunct="1">
              <a:lnSpc>
                <a:spcPct val="100000"/>
              </a:lnSpc>
              <a:spcBef>
                <a:spcPts val="0"/>
              </a:spcBef>
              <a:spcAft>
                <a:spcPts val="0"/>
              </a:spcAft>
              <a:buClrTx/>
              <a:buSzTx/>
              <a:buFontTx/>
              <a:buNone/>
              <a:tabLst/>
              <a:defRPr/>
            </a:pPr>
            <a:r>
              <a:rPr lang="en-GB" b="1" u="sng" baseline="0" dirty="0" smtClean="0"/>
              <a:t>Current donors</a:t>
            </a:r>
          </a:p>
          <a:p>
            <a:pPr marL="0" marR="0" indent="0" algn="l" defTabSz="914400" rtl="0" eaLnBrk="1" fontAlgn="auto" latinLnBrk="0" hangingPunct="1">
              <a:lnSpc>
                <a:spcPct val="100000"/>
              </a:lnSpc>
              <a:spcBef>
                <a:spcPts val="0"/>
              </a:spcBef>
              <a:spcAft>
                <a:spcPts val="0"/>
              </a:spcAft>
              <a:buClrTx/>
              <a:buSzTx/>
              <a:buFontTx/>
              <a:buNone/>
              <a:tabLst/>
              <a:defRPr/>
            </a:pPr>
            <a:r>
              <a:rPr lang="en-GB" b="0" u="none" baseline="0" dirty="0" smtClean="0"/>
              <a:t>Using direct marketing, e-marketing and </a:t>
            </a:r>
            <a:r>
              <a:rPr lang="en-GB" b="0" u="none" baseline="0" dirty="0" err="1" smtClean="0"/>
              <a:t>tele</a:t>
            </a:r>
            <a:r>
              <a:rPr lang="en-GB" b="0" u="none" baseline="0" dirty="0" smtClean="0"/>
              <a:t> fundraising to get regular monthly donations.</a:t>
            </a:r>
          </a:p>
          <a:p>
            <a:pPr marL="0" marR="0" indent="0" algn="l" defTabSz="914400" rtl="0" eaLnBrk="1" fontAlgn="auto" latinLnBrk="0" hangingPunct="1">
              <a:lnSpc>
                <a:spcPct val="100000"/>
              </a:lnSpc>
              <a:spcBef>
                <a:spcPts val="0"/>
              </a:spcBef>
              <a:spcAft>
                <a:spcPts val="0"/>
              </a:spcAft>
              <a:buClrTx/>
              <a:buSzTx/>
              <a:buFontTx/>
              <a:buNone/>
              <a:tabLst/>
              <a:defRPr/>
            </a:pPr>
            <a:r>
              <a:rPr lang="en-GB" b="1" u="sng" baseline="0" dirty="0" smtClean="0"/>
              <a:t>Direct mail</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b="0" u="none" baseline="0" dirty="0" smtClean="0"/>
              <a:t>Reaching partners’ audiences, e.g. Home Builders’ Federation and United Christian Broadcasters with Word for Today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b="0" u="none" baseline="0" dirty="0" smtClean="0"/>
              <a:t>Buying lists and testing new audiences with inserts, e.g. in the Christian press</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b="0" u="none"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b="0" u="none" baseline="0" dirty="0" smtClean="0"/>
              <a:t>We have a detailed summary of our marketing activities for new donor acquisition available in a summary document.</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b="0" u="none" baseline="0" dirty="0" smtClean="0"/>
          </a:p>
        </p:txBody>
      </p:sp>
      <p:sp>
        <p:nvSpPr>
          <p:cNvPr id="4" name="Slide Number Placeholder 3"/>
          <p:cNvSpPr>
            <a:spLocks noGrp="1"/>
          </p:cNvSpPr>
          <p:nvPr>
            <p:ph type="sldNum" sz="quarter" idx="10"/>
          </p:nvPr>
        </p:nvSpPr>
        <p:spPr/>
        <p:txBody>
          <a:bodyPr/>
          <a:lstStyle/>
          <a:p>
            <a:fld id="{783F6539-0A29-4CF8-8E0C-3CBD3C4B9978}" type="slidenum">
              <a:rPr lang="en-GB" smtClean="0"/>
              <a:t>10</a:t>
            </a:fld>
            <a:endParaRPr lang="en-GB"/>
          </a:p>
        </p:txBody>
      </p:sp>
    </p:spTree>
    <p:extLst>
      <p:ext uri="{BB962C8B-B14F-4D97-AF65-F5344CB8AC3E}">
        <p14:creationId xmlns:p14="http://schemas.microsoft.com/office/powerpoint/2010/main" val="1780648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we are going to look at </a:t>
            </a:r>
            <a:r>
              <a:rPr lang="en-GB" b="1" dirty="0" smtClean="0"/>
              <a:t>events.</a:t>
            </a:r>
          </a:p>
          <a:p>
            <a:r>
              <a:rPr lang="en-GB" dirty="0" smtClean="0"/>
              <a:t>Supporters also have the choice to get involved with many different events:</a:t>
            </a:r>
          </a:p>
          <a:p>
            <a:endParaRPr lang="en-GB" dirty="0" smtClean="0"/>
          </a:p>
          <a:p>
            <a:r>
              <a:rPr lang="en-GB" b="1" dirty="0" smtClean="0"/>
              <a:t>Hope Challenge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Peak District, 28-30 Sept 2012 – eventually to be replaced by the Shack Attack model</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b="1" dirty="0" smtClean="0"/>
              <a:t>Shack Attack</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a:t>
            </a:r>
            <a:r>
              <a:rPr lang="en-GB" baseline="0" dirty="0" smtClean="0"/>
              <a:t> is a new event, l</a:t>
            </a:r>
            <a:r>
              <a:rPr lang="en-GB" dirty="0" smtClean="0"/>
              <a:t>aunching in Tunbridge Wells, 8-9 Sept 2012</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b="1" dirty="0" smtClean="0"/>
              <a:t>Any</a:t>
            </a:r>
            <a:r>
              <a:rPr lang="en-GB" b="1" baseline="0" dirty="0" smtClean="0"/>
              <a:t> challenge event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Choose your challenge and do it your way using the new personal fundraising pages, for example, this year our</a:t>
            </a:r>
            <a:r>
              <a:rPr lang="en-GB" baseline="0" dirty="0" smtClean="0"/>
              <a:t> supporters are involved with</a:t>
            </a:r>
            <a:r>
              <a:rPr lang="en-GB"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Great North Run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Royal Parks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Anything….</a:t>
            </a:r>
          </a:p>
        </p:txBody>
      </p:sp>
      <p:sp>
        <p:nvSpPr>
          <p:cNvPr id="4" name="Slide Number Placeholder 3"/>
          <p:cNvSpPr>
            <a:spLocks noGrp="1"/>
          </p:cNvSpPr>
          <p:nvPr>
            <p:ph type="sldNum" sz="quarter" idx="10"/>
          </p:nvPr>
        </p:nvSpPr>
        <p:spPr/>
        <p:txBody>
          <a:bodyPr/>
          <a:lstStyle/>
          <a:p>
            <a:fld id="{783F6539-0A29-4CF8-8E0C-3CBD3C4B9978}" type="slidenum">
              <a:rPr lang="en-GB" smtClean="0"/>
              <a:t>11</a:t>
            </a:fld>
            <a:endParaRPr lang="en-GB"/>
          </a:p>
        </p:txBody>
      </p:sp>
    </p:spTree>
    <p:extLst>
      <p:ext uri="{BB962C8B-B14F-4D97-AF65-F5344CB8AC3E}">
        <p14:creationId xmlns:p14="http://schemas.microsoft.com/office/powerpoint/2010/main" val="1568708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Starting with Hope</a:t>
            </a:r>
            <a:r>
              <a:rPr lang="en-GB" baseline="0" dirty="0" smtClean="0"/>
              <a:t> Challenge then.  </a:t>
            </a:r>
            <a:endParaRPr lang="en-GB" dirty="0" smtClean="0"/>
          </a:p>
          <a:p>
            <a:r>
              <a:rPr lang="en-GB" dirty="0" smtClean="0"/>
              <a:t>So, what is Hope Challenge?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is an annual event and this year,</a:t>
            </a:r>
            <a:r>
              <a:rPr lang="en-GB" baseline="0" dirty="0" smtClean="0"/>
              <a:t> it will take place in Hope Valley in the </a:t>
            </a:r>
            <a:r>
              <a:rPr lang="en-GB" dirty="0" smtClean="0"/>
              <a:t>Peak District, 28-30 September.</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There will be about 120 participants</a:t>
            </a:r>
            <a:r>
              <a:rPr lang="en-GB" baseline="0" dirty="0" smtClean="0"/>
              <a:t> from across the UK.  Traditionally, many of these have come from the building trade (e.g. </a:t>
            </a:r>
            <a:r>
              <a:rPr lang="en-GB" baseline="0" dirty="0" err="1" smtClean="0"/>
              <a:t>Bovis</a:t>
            </a:r>
            <a:r>
              <a:rPr lang="en-GB" baseline="0" dirty="0" smtClean="0"/>
              <a:t> and </a:t>
            </a:r>
            <a:r>
              <a:rPr lang="en-GB" baseline="0" dirty="0" err="1" smtClean="0"/>
              <a:t>Lovells</a:t>
            </a:r>
            <a:r>
              <a:rPr lang="en-GB" baseline="0" dirty="0" smtClean="0"/>
              <a:t>) and corporates.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They do it because it gets their people working together, communicating and problem solving, at the same time as raising £2,468 (the average cost of two homes in the developing world).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dirty="0" smtClean="0"/>
              <a:t>Hope Challenge is</a:t>
            </a:r>
            <a:r>
              <a:rPr lang="en-GB" baseline="0" dirty="0" smtClean="0"/>
              <a:t> integral to growing  o</a:t>
            </a:r>
            <a:r>
              <a:rPr lang="en-GB" dirty="0" smtClean="0"/>
              <a:t>ur donor base:</a:t>
            </a:r>
          </a:p>
          <a:p>
            <a:pPr marL="171450" indent="-171450">
              <a:buFont typeface="Arial" pitchFamily="34" charset="0"/>
              <a:buChar char="•"/>
            </a:pPr>
            <a:r>
              <a:rPr lang="en-GB" dirty="0" smtClean="0"/>
              <a:t>Each</a:t>
            </a:r>
            <a:r>
              <a:rPr lang="en-GB" baseline="0" dirty="0" smtClean="0"/>
              <a:t> participant will have a</a:t>
            </a:r>
            <a:r>
              <a:rPr lang="en-GB" dirty="0" smtClean="0"/>
              <a:t> persona</a:t>
            </a:r>
            <a:r>
              <a:rPr lang="en-GB" baseline="0" dirty="0" smtClean="0"/>
              <a:t>l </a:t>
            </a:r>
            <a:r>
              <a:rPr lang="en-GB" dirty="0" smtClean="0"/>
              <a:t>fundraising page and a supporter</a:t>
            </a:r>
            <a:r>
              <a:rPr lang="en-GB" baseline="0" dirty="0" smtClean="0"/>
              <a:t> journey pack to collect all sponsorship emails. </a:t>
            </a:r>
          </a:p>
          <a:p>
            <a:pPr marL="171450" indent="-171450">
              <a:buFont typeface="Arial" pitchFamily="34" charset="0"/>
              <a:buChar char="•"/>
            </a:pPr>
            <a:r>
              <a:rPr lang="en-GB" baseline="0" dirty="0" smtClean="0"/>
              <a:t>Using direct mail, we will target all participants and sponsors.</a:t>
            </a:r>
          </a:p>
          <a:p>
            <a:pPr marL="171450" indent="-171450">
              <a:buFont typeface="Arial" pitchFamily="34" charset="0"/>
              <a:buChar char="•"/>
            </a:pPr>
            <a:r>
              <a:rPr lang="en-GB" baseline="0" dirty="0" smtClean="0"/>
              <a:t>Eventually Hope Challenge will be replaced with Shack Attack, a more cost-effective, streamlined model.</a:t>
            </a:r>
            <a:endParaRPr lang="en-GB" dirty="0" smtClean="0"/>
          </a:p>
          <a:p>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12</a:t>
            </a:fld>
            <a:endParaRPr lang="en-GB"/>
          </a:p>
        </p:txBody>
      </p:sp>
    </p:spTree>
    <p:extLst>
      <p:ext uri="{BB962C8B-B14F-4D97-AF65-F5344CB8AC3E}">
        <p14:creationId xmlns:p14="http://schemas.microsoft.com/office/powerpoint/2010/main" val="3193360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smtClean="0"/>
              <a:t>We have a marketing plan to grow</a:t>
            </a:r>
            <a:r>
              <a:rPr lang="en-GB" b="0" u="none" baseline="0" dirty="0" smtClean="0"/>
              <a:t> challenge events – supporters can choose anything…</a:t>
            </a:r>
          </a:p>
          <a:p>
            <a:endParaRPr lang="en-GB" b="0" u="none" dirty="0" smtClean="0"/>
          </a:p>
          <a:p>
            <a:r>
              <a:rPr lang="en-GB" b="1" u="sng" dirty="0" smtClean="0"/>
              <a:t>Direct mail to the current donor base</a:t>
            </a:r>
          </a:p>
          <a:p>
            <a:r>
              <a:rPr lang="en-GB" b="0" u="none" dirty="0" smtClean="0"/>
              <a:t>Anyone</a:t>
            </a:r>
            <a:r>
              <a:rPr lang="en-GB" b="0" u="none" baseline="0" dirty="0" smtClean="0"/>
              <a:t> can set up their own personal fundraising page.</a:t>
            </a:r>
            <a:endParaRPr lang="en-GB" b="0" u="none" dirty="0" smtClean="0"/>
          </a:p>
          <a:p>
            <a:r>
              <a:rPr lang="en-GB" b="0" u="none" dirty="0" smtClean="0"/>
              <a:t>We</a:t>
            </a:r>
            <a:r>
              <a:rPr lang="en-GB" b="0" u="none" baseline="0" dirty="0" smtClean="0"/>
              <a:t> plan to p</a:t>
            </a:r>
            <a:r>
              <a:rPr lang="en-GB" b="0" u="none" dirty="0" smtClean="0"/>
              <a:t>rompt our supporters to choose a fundraiser that suits</a:t>
            </a:r>
            <a:r>
              <a:rPr lang="en-GB" b="0" u="none" baseline="0" dirty="0" smtClean="0"/>
              <a:t> them.</a:t>
            </a:r>
          </a:p>
          <a:p>
            <a:endParaRPr lang="en-GB" b="0" u="none" baseline="0" dirty="0" smtClean="0"/>
          </a:p>
          <a:p>
            <a:r>
              <a:rPr lang="en-GB" b="1" u="sng" baseline="0" dirty="0" smtClean="0"/>
              <a:t>Actively seek out new audiences</a:t>
            </a:r>
          </a:p>
          <a:p>
            <a:r>
              <a:rPr lang="en-GB" b="0" u="none" baseline="0" dirty="0" smtClean="0"/>
              <a:t>Using our mind maps, start to engage with new audiences:</a:t>
            </a:r>
          </a:p>
          <a:p>
            <a:r>
              <a:rPr lang="en-GB" b="0" u="none" baseline="0" dirty="0" smtClean="0"/>
              <a:t>Community groups like Rotarian and U3A, sports and leisure industry, construction industry, architects, surveyors, education, interior designers</a:t>
            </a:r>
          </a:p>
          <a:p>
            <a:endParaRPr lang="en-GB" b="0" u="none" baseline="0" dirty="0" smtClean="0"/>
          </a:p>
          <a:p>
            <a:r>
              <a:rPr lang="en-GB" b="1" u="sng" baseline="0" dirty="0" smtClean="0"/>
              <a:t>PR</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Using a PR database, target relevant stories to sports, health &amp; leisure, and travel magazines, as well as international development pages of the national press</a:t>
            </a:r>
          </a:p>
          <a:p>
            <a:endParaRPr lang="en-GB" b="1" u="sng" dirty="0" smtClean="0"/>
          </a:p>
          <a:p>
            <a:r>
              <a:rPr lang="en-GB" b="1" u="sng" dirty="0" smtClean="0"/>
              <a:t>Online ads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Test targeted online advertising: Google and Facebook</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u="none" baseline="0" dirty="0" smtClean="0"/>
              <a:t>We have a detailed summary of our marketing activities for growing our challenge-based events.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783F6539-0A29-4CF8-8E0C-3CBD3C4B9978}" type="slidenum">
              <a:rPr lang="en-GB" smtClean="0"/>
              <a:t>13</a:t>
            </a:fld>
            <a:endParaRPr lang="en-GB"/>
          </a:p>
        </p:txBody>
      </p:sp>
    </p:spTree>
    <p:extLst>
      <p:ext uri="{BB962C8B-B14F-4D97-AF65-F5344CB8AC3E}">
        <p14:creationId xmlns:p14="http://schemas.microsoft.com/office/powerpoint/2010/main" val="3413688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I’m going</a:t>
            </a:r>
            <a:r>
              <a:rPr lang="en-GB" baseline="0" dirty="0" smtClean="0"/>
              <a:t> to talk about </a:t>
            </a:r>
            <a:r>
              <a:rPr lang="en-GB" b="1" baseline="0" dirty="0" smtClean="0"/>
              <a:t>Shack Attack</a:t>
            </a:r>
            <a:r>
              <a:rPr lang="en-GB" baseline="0" dirty="0" smtClean="0"/>
              <a:t>.</a:t>
            </a:r>
          </a:p>
          <a:p>
            <a:endParaRPr lang="en-GB" baseline="0" dirty="0" smtClean="0"/>
          </a:p>
          <a:p>
            <a:r>
              <a:rPr lang="en-GB" dirty="0" smtClean="0"/>
              <a:t>This slide shows you the branding</a:t>
            </a:r>
            <a:r>
              <a:rPr lang="en-GB" baseline="0" dirty="0" smtClean="0"/>
              <a:t> for Shack Attack.</a:t>
            </a:r>
            <a:endParaRPr lang="en-GB" dirty="0" smtClean="0"/>
          </a:p>
          <a:p>
            <a:endParaRPr lang="en-GB" dirty="0" smtClean="0"/>
          </a:p>
          <a:p>
            <a:r>
              <a:rPr lang="en-GB" dirty="0" smtClean="0"/>
              <a:t>This</a:t>
            </a:r>
            <a:r>
              <a:rPr lang="en-GB" baseline="0" dirty="0" smtClean="0"/>
              <a:t> year sees the launch of this new event.</a:t>
            </a:r>
          </a:p>
          <a:p>
            <a:r>
              <a:rPr lang="en-GB" baseline="0" dirty="0" smtClean="0"/>
              <a:t>This is a very simple, replicable model that we can roll out and seed across the UK:</a:t>
            </a:r>
          </a:p>
          <a:p>
            <a:pPr marL="285750" indent="-285750">
              <a:buFont typeface="Arial" pitchFamily="34" charset="0"/>
              <a:buChar char="•"/>
            </a:pPr>
            <a:r>
              <a:rPr lang="en-GB" dirty="0" smtClean="0"/>
              <a:t>30-40 teams (each of 4-6 people over the age of 13) will take on the challenge of designing, building and sleeping in a makeshift shelter in a park.</a:t>
            </a:r>
          </a:p>
          <a:p>
            <a:pPr marL="285750" indent="-285750">
              <a:buFont typeface="Arial" pitchFamily="34" charset="0"/>
              <a:buChar char="•"/>
            </a:pPr>
            <a:r>
              <a:rPr lang="en-GB" dirty="0" smtClean="0"/>
              <a:t>Each participant has to get sponsors,</a:t>
            </a:r>
            <a:r>
              <a:rPr lang="en-GB" baseline="0" dirty="0" smtClean="0"/>
              <a:t> collecting all their contact details.</a:t>
            </a:r>
            <a:endParaRPr lang="en-GB" dirty="0" smtClean="0"/>
          </a:p>
          <a:p>
            <a:pPr marL="285750" indent="-285750">
              <a:buFont typeface="Arial" pitchFamily="34" charset="0"/>
              <a:buChar char="•"/>
            </a:pPr>
            <a:r>
              <a:rPr lang="en-GB" dirty="0" smtClean="0"/>
              <a:t>There</a:t>
            </a:r>
            <a:r>
              <a:rPr lang="en-GB" baseline="0" dirty="0" smtClean="0"/>
              <a:t> will be a c</a:t>
            </a:r>
            <a:r>
              <a:rPr lang="en-GB" dirty="0" smtClean="0"/>
              <a:t>ompetition, judged on funds raised and shelter built.</a:t>
            </a:r>
          </a:p>
          <a:p>
            <a:pPr marL="0" indent="0">
              <a:buFont typeface="Arial" pitchFamily="34" charset="0"/>
              <a:buNone/>
            </a:pPr>
            <a:endParaRPr lang="en-GB" dirty="0" smtClean="0"/>
          </a:p>
          <a:p>
            <a:pPr marL="0" indent="0">
              <a:buFont typeface="Arial" pitchFamily="34" charset="0"/>
              <a:buNone/>
            </a:pPr>
            <a:r>
              <a:rPr lang="en-GB" b="1" u="sng" dirty="0" smtClean="0"/>
              <a:t>The launch</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b="0" u="none" dirty="0" smtClean="0"/>
              <a:t>The</a:t>
            </a:r>
            <a:r>
              <a:rPr lang="en-GB" b="0" u="none" baseline="0" dirty="0" smtClean="0"/>
              <a:t> very first Shack Attack will take place in </a:t>
            </a:r>
            <a:r>
              <a:rPr lang="en-GB" dirty="0" smtClean="0"/>
              <a:t>Caverley Park, Tunbridge Wells, over the weekend of 8-9 Sept this</a:t>
            </a:r>
            <a:r>
              <a:rPr lang="en-GB" baseline="0" dirty="0" smtClean="0"/>
              <a:t> year.</a:t>
            </a:r>
            <a:endParaRPr lang="en-GB"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dirty="0" smtClean="0"/>
              <a:t>Teams of people in the Tunbridge Wells area</a:t>
            </a:r>
            <a:r>
              <a:rPr lang="en-GB" baseline="0" dirty="0" smtClean="0"/>
              <a:t> will d</a:t>
            </a:r>
            <a:r>
              <a:rPr lang="en-GB" dirty="0" smtClean="0"/>
              <a:t>esign, build and sleep in a shack to raise awareness of poverty housing.</a:t>
            </a:r>
          </a:p>
          <a:p>
            <a:pPr marL="0" indent="0">
              <a:buFont typeface="Arial" pitchFamily="34" charset="0"/>
              <a:buNone/>
            </a:pPr>
            <a:endParaRPr lang="en-GB" b="0" u="none" dirty="0" smtClean="0"/>
          </a:p>
          <a:p>
            <a:r>
              <a:rPr lang="en-GB" dirty="0" smtClean="0"/>
              <a:t>How will</a:t>
            </a:r>
            <a:r>
              <a:rPr lang="en-GB" baseline="0" dirty="0" smtClean="0"/>
              <a:t> we promote Shack Attack?</a:t>
            </a:r>
          </a:p>
          <a:p>
            <a:endParaRPr lang="en-GB" b="1" u="sng" baseline="0" dirty="0" smtClean="0"/>
          </a:p>
          <a:p>
            <a:r>
              <a:rPr lang="en-GB" b="1" u="sng" baseline="0" dirty="0" smtClean="0"/>
              <a:t>Press and media</a:t>
            </a:r>
          </a:p>
          <a:p>
            <a:r>
              <a:rPr lang="en-GB" b="0" u="none" baseline="0" dirty="0" smtClean="0"/>
              <a:t>Widespread PR, using event websites and local magazines, newspapers, radio and TV with celebrity involvement.</a:t>
            </a:r>
          </a:p>
          <a:p>
            <a:endParaRPr lang="en-GB" b="0" u="none" baseline="0" dirty="0" smtClean="0"/>
          </a:p>
          <a:p>
            <a:r>
              <a:rPr lang="en-GB" b="1" u="sng" baseline="0" dirty="0" smtClean="0"/>
              <a:t>Direct Mail</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Personal invites to businesses,</a:t>
            </a:r>
            <a:r>
              <a:rPr lang="en-GB" baseline="0" dirty="0" smtClean="0"/>
              <a:t> </a:t>
            </a:r>
            <a:r>
              <a:rPr lang="en-GB" dirty="0" smtClean="0"/>
              <a:t>schools, colleges, churches, voluntary groups, youth groups, shops, hoteliers, council contacts, gyms, leisure centres and our contacts in the area.</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b="1" u="sng" dirty="0" smtClean="0"/>
              <a:t>Sponsorship</a:t>
            </a:r>
          </a:p>
          <a:p>
            <a:r>
              <a:rPr lang="en-GB" b="0" u="none" dirty="0" smtClean="0"/>
              <a:t>We</a:t>
            </a:r>
            <a:r>
              <a:rPr lang="en-GB" b="0" u="none" baseline="0" dirty="0" smtClean="0"/>
              <a:t> have also put together an attractive sponsorship package.  For Tunbridge Wells, we are approaching AXA PPP (the largest employer in the town) for £20,000.</a:t>
            </a:r>
            <a:endParaRPr lang="en-GB" baseline="0" dirty="0" smtClean="0"/>
          </a:p>
          <a:p>
            <a:endParaRPr lang="en-GB" baseline="0" dirty="0" smtClean="0"/>
          </a:p>
          <a:p>
            <a:r>
              <a:rPr lang="en-GB" baseline="0" dirty="0" smtClean="0"/>
              <a:t>We are providing a step-by-step guide and sponsorship toolkit to inspire volunteers to set up their own Shack Attack at any festival or event.  Shack Attack has a two-pronged marketing offensive:</a:t>
            </a:r>
          </a:p>
          <a:p>
            <a:pPr marL="228600" indent="-228600">
              <a:buFont typeface="+mj-lt"/>
              <a:buAutoNum type="arabicPeriod"/>
            </a:pPr>
            <a:r>
              <a:rPr lang="en-GB" baseline="0" dirty="0" smtClean="0"/>
              <a:t>We can use it to spread our geographical coverage across the UK and open up new areas of support.</a:t>
            </a:r>
          </a:p>
          <a:p>
            <a:pPr marL="228600" indent="-228600">
              <a:buFont typeface="+mj-lt"/>
              <a:buAutoNum type="arabicPeriod"/>
            </a:pPr>
            <a:r>
              <a:rPr lang="en-GB" baseline="0" dirty="0" smtClean="0"/>
              <a:t>It will also enable us to capture data for participants and their sponsors, using the new personal fundraising pages and online fundraising support.</a:t>
            </a:r>
          </a:p>
          <a:p>
            <a:endParaRPr lang="en-GB" dirty="0" smtClean="0"/>
          </a:p>
          <a:p>
            <a:r>
              <a:rPr lang="en-GB" dirty="0" smtClean="0"/>
              <a:t>So,</a:t>
            </a:r>
            <a:r>
              <a:rPr lang="en-GB" baseline="0" dirty="0" smtClean="0"/>
              <a:t> h</a:t>
            </a:r>
            <a:r>
              <a:rPr lang="en-GB" dirty="0" smtClean="0"/>
              <a:t>ow will we use Shack Attack to grow funds?</a:t>
            </a:r>
          </a:p>
          <a:p>
            <a:endParaRPr lang="en-GB" b="1" u="sng" dirty="0" smtClean="0"/>
          </a:p>
          <a:p>
            <a:r>
              <a:rPr lang="en-GB" b="1" u="sng" dirty="0" smtClean="0"/>
              <a:t>Targeting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Create the model in Tunbridge Wells and roll it out across GB from 2013 onwards in order to penetrate new geographic territory.</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u="sng" dirty="0" smtClean="0"/>
              <a:t>Sponsorship</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Sponsorship deals with top local employers.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u="sng" dirty="0" smtClean="0"/>
              <a:t>Data capture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Sign up new committed donors from participants and sponsors using personal fundraising pages and packs, as well as an exhibition stand and sign up forms for visitors to the event. Take them on the supporter journey to</a:t>
            </a:r>
            <a:r>
              <a:rPr lang="en-GB" baseline="0" dirty="0" smtClean="0"/>
              <a:t> invite them to become committed givers, using our new referral scheme.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u="sng" dirty="0" smtClean="0"/>
              <a:t>Current supporters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Special invitations to all contacts in the region to encourage more supporter engagement</a:t>
            </a:r>
            <a:r>
              <a:rPr lang="en-GB"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0" u="none" baseline="0" dirty="0" smtClean="0"/>
              <a:t>We have a detailed summary of our marketing activities for Shack Attack this year.</a:t>
            </a:r>
            <a:endParaRPr lang="en-GB" b="0" u="none" dirty="0" smtClean="0"/>
          </a:p>
          <a:p>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14</a:t>
            </a:fld>
            <a:endParaRPr lang="en-GB"/>
          </a:p>
        </p:txBody>
      </p:sp>
    </p:spTree>
    <p:extLst>
      <p:ext uri="{BB962C8B-B14F-4D97-AF65-F5344CB8AC3E}">
        <p14:creationId xmlns:p14="http://schemas.microsoft.com/office/powerpoint/2010/main" val="2396229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I’m going to tell you about </a:t>
            </a:r>
            <a:r>
              <a:rPr lang="en-GB" b="1" dirty="0" smtClean="0"/>
              <a:t>Global</a:t>
            </a:r>
            <a:r>
              <a:rPr lang="en-GB" b="1" baseline="0" dirty="0" smtClean="0"/>
              <a:t> Village</a:t>
            </a:r>
            <a:r>
              <a:rPr lang="en-GB" baseline="0" dirty="0" smtClean="0"/>
              <a:t>.</a:t>
            </a:r>
            <a:endParaRPr lang="en-GB" dirty="0" smtClean="0"/>
          </a:p>
          <a:p>
            <a:r>
              <a:rPr lang="en-GB" dirty="0" smtClean="0"/>
              <a:t>Over the next 5 years, we will not only be growing </a:t>
            </a:r>
            <a:r>
              <a:rPr lang="en-GB" baseline="0" dirty="0" smtClean="0"/>
              <a:t>Global Village, but also using Global Village to grow our donor base using a referral scheme similar to the Shack Attack model.</a:t>
            </a:r>
          </a:p>
          <a:p>
            <a:r>
              <a:rPr lang="en-GB" baseline="0" dirty="0" smtClean="0"/>
              <a:t>We plan to develop this programme from £729,000 this year to £1,065,000 in 2016.</a:t>
            </a:r>
          </a:p>
          <a:p>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15</a:t>
            </a:fld>
            <a:endParaRPr lang="en-GB"/>
          </a:p>
        </p:txBody>
      </p:sp>
    </p:spTree>
    <p:extLst>
      <p:ext uri="{BB962C8B-B14F-4D97-AF65-F5344CB8AC3E}">
        <p14:creationId xmlns:p14="http://schemas.microsoft.com/office/powerpoint/2010/main" val="1149893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Over the next 5 years, we will not only be growing </a:t>
            </a:r>
            <a:r>
              <a:rPr lang="en-GB" baseline="0" dirty="0" smtClean="0"/>
              <a:t>Global Village, but also using Global Village to grow our donor base using a referral scheme similar to the Shack Attack model.</a:t>
            </a:r>
          </a:p>
          <a:p>
            <a:r>
              <a:rPr lang="en-GB" baseline="0" dirty="0" smtClean="0"/>
              <a:t>We plan to develop this programme from £758,783 this year to £1,193,960 in 2016.</a:t>
            </a:r>
          </a:p>
          <a:p>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16</a:t>
            </a:fld>
            <a:endParaRPr lang="en-GB"/>
          </a:p>
        </p:txBody>
      </p:sp>
    </p:spTree>
    <p:extLst>
      <p:ext uri="{BB962C8B-B14F-4D97-AF65-F5344CB8AC3E}">
        <p14:creationId xmlns:p14="http://schemas.microsoft.com/office/powerpoint/2010/main" val="1149893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 now just going to describe</a:t>
            </a:r>
            <a:r>
              <a:rPr lang="en-GB" baseline="0" dirty="0" smtClean="0"/>
              <a:t> </a:t>
            </a:r>
            <a:r>
              <a:rPr lang="en-GB" dirty="0" smtClean="0"/>
              <a:t>Global</a:t>
            </a:r>
            <a:r>
              <a:rPr lang="en-GB" baseline="0" dirty="0" smtClean="0"/>
              <a:t> Village.</a:t>
            </a:r>
          </a:p>
          <a:p>
            <a:endParaRPr lang="en-GB" baseline="0" dirty="0" smtClean="0"/>
          </a:p>
          <a:p>
            <a:r>
              <a:rPr lang="en-GB" b="1" u="sng" baseline="0" dirty="0" smtClean="0"/>
              <a:t>What is Global Village?</a:t>
            </a:r>
          </a:p>
          <a:p>
            <a:r>
              <a:rPr lang="en-GB" baseline="0" dirty="0" smtClean="0"/>
              <a:t>It’s a chance to go out and do some building yourself.  If you were interested in joining a team, you would spend about nine days building a home for those in need.</a:t>
            </a:r>
          </a:p>
          <a:p>
            <a:endParaRPr lang="en-GB" baseline="0" dirty="0" smtClean="0"/>
          </a:p>
          <a:p>
            <a:r>
              <a:rPr lang="en-GB" b="1" u="sng" baseline="0" dirty="0" smtClean="0"/>
              <a:t>Who is Global Village for?</a:t>
            </a:r>
          </a:p>
          <a:p>
            <a:r>
              <a:rPr lang="en-GB" baseline="0" dirty="0" smtClean="0"/>
              <a:t>It is open to anyone who wants a life-changing experience.</a:t>
            </a:r>
          </a:p>
          <a:p>
            <a:endParaRPr lang="en-GB" baseline="0" dirty="0" smtClean="0"/>
          </a:p>
          <a:p>
            <a:r>
              <a:rPr lang="en-GB" b="1" u="sng" baseline="0" dirty="0" smtClean="0"/>
              <a:t>Where do you go?</a:t>
            </a:r>
          </a:p>
          <a:p>
            <a:r>
              <a:rPr lang="en-GB" baseline="0" dirty="0" smtClean="0"/>
              <a:t>This year, we have small groups going to </a:t>
            </a:r>
            <a:r>
              <a:rPr lang="en-GB" dirty="0" smtClean="0"/>
              <a:t>Mozambique (July/Aug), Sri Lanka (Aug), Nepal (Oct), Bangladesh (Dec)</a:t>
            </a:r>
          </a:p>
          <a:p>
            <a:r>
              <a:rPr lang="en-GB" dirty="0" smtClean="0"/>
              <a:t>Ther</a:t>
            </a:r>
            <a:r>
              <a:rPr lang="en-GB" baseline="0" dirty="0" smtClean="0"/>
              <a:t>e are also s</a:t>
            </a:r>
            <a:r>
              <a:rPr lang="en-GB" dirty="0" smtClean="0"/>
              <a:t>ome open teams: Nepal, Sri Lanka, Tajikistan, Ethiopia, Mozambique, Bangladesh</a:t>
            </a:r>
          </a:p>
          <a:p>
            <a:endParaRPr lang="en-GB" dirty="0" smtClean="0"/>
          </a:p>
          <a:p>
            <a:r>
              <a:rPr lang="en-GB" b="1" u="sng" dirty="0" smtClean="0"/>
              <a:t>How much?</a:t>
            </a:r>
          </a:p>
          <a:p>
            <a:r>
              <a:rPr lang="en-GB" b="0" u="none" dirty="0" smtClean="0"/>
              <a:t>Everyone gets sponsors.  This information</a:t>
            </a:r>
            <a:r>
              <a:rPr lang="en-GB" b="0" u="none" baseline="0" dirty="0" smtClean="0"/>
              <a:t> is captured via the online fundraising activity.  Each volunteer </a:t>
            </a:r>
            <a:r>
              <a:rPr lang="en-GB" b="0" u="none" dirty="0" smtClean="0"/>
              <a:t>is encouraged to raise about</a:t>
            </a:r>
            <a:r>
              <a:rPr lang="en-GB" b="0" u="none" baseline="0" dirty="0" smtClean="0"/>
              <a:t> £2,500 from friends and family.</a:t>
            </a:r>
          </a:p>
          <a:p>
            <a:endParaRPr lang="en-GB" b="0" u="none" baseline="0" dirty="0" smtClean="0"/>
          </a:p>
          <a:p>
            <a:r>
              <a:rPr lang="en-GB" b="0" u="none" baseline="0" dirty="0" smtClean="0"/>
              <a:t>That describes what it is, now we are going to show you how we are going to grow Global Village, as well as use it to grow our supporter base.</a:t>
            </a:r>
            <a:endParaRPr lang="en-GB" b="0" u="none" dirty="0" smtClean="0"/>
          </a:p>
          <a:p>
            <a:endParaRPr lang="en-GB" dirty="0" smtClean="0"/>
          </a:p>
          <a:p>
            <a:r>
              <a:rPr lang="en-GB" b="0" u="none" dirty="0" smtClean="0"/>
              <a:t>So, how will we grow Global</a:t>
            </a:r>
            <a:r>
              <a:rPr lang="en-GB" b="0" u="none" baseline="0" dirty="0" smtClean="0"/>
              <a:t> Village?</a:t>
            </a:r>
          </a:p>
          <a:p>
            <a:endParaRPr lang="en-GB" b="1" u="sng" dirty="0" smtClean="0"/>
          </a:p>
          <a:p>
            <a:r>
              <a:rPr lang="en-GB" b="1" u="sng" dirty="0" smtClean="0"/>
              <a:t>Improve</a:t>
            </a:r>
            <a:r>
              <a:rPr lang="en-GB" b="1" u="sng" baseline="0" dirty="0" smtClean="0"/>
              <a:t> communications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 are developing a sponsorship toolkit to support volunteers: integrated online communications to ease fundraising and sponsor loyalty, and ultimately</a:t>
            </a:r>
            <a:r>
              <a:rPr lang="en-GB" baseline="0" dirty="0" smtClean="0"/>
              <a:t> gifts</a:t>
            </a:r>
            <a:r>
              <a:rPr lang="en-GB"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u="sng" dirty="0" smtClean="0"/>
              <a:t>Reachin</a:t>
            </a:r>
            <a:r>
              <a:rPr lang="en-GB" b="1" u="sng" baseline="0" dirty="0" smtClean="0"/>
              <a:t>g new audiences</a:t>
            </a:r>
          </a:p>
          <a:p>
            <a:pPr marL="285750" indent="-285750">
              <a:buFont typeface="Arial" pitchFamily="34" charset="0"/>
              <a:buChar char="•"/>
            </a:pPr>
            <a:r>
              <a:rPr lang="en-GB" dirty="0" smtClean="0"/>
              <a:t>Documentary with celebrity Global Village trip.</a:t>
            </a:r>
          </a:p>
          <a:p>
            <a:pPr marL="285750" indent="-285750">
              <a:buFont typeface="Arial" pitchFamily="34" charset="0"/>
              <a:buChar char="•"/>
            </a:pPr>
            <a:r>
              <a:rPr lang="en-GB" dirty="0" smtClean="0"/>
              <a:t>Target new audiences, e.g. international development links using DM: inserts and list purchase.</a:t>
            </a:r>
          </a:p>
          <a:p>
            <a:pPr marL="0" indent="0">
              <a:buFont typeface="Arial" pitchFamily="34" charset="0"/>
              <a:buNone/>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u="sng" dirty="0" smtClean="0"/>
              <a:t>PR</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Run competitions with 1</a:t>
            </a:r>
            <a:r>
              <a:rPr lang="en-GB" baseline="30000" dirty="0" smtClean="0"/>
              <a:t>st</a:t>
            </a:r>
            <a:r>
              <a:rPr lang="en-GB" dirty="0" smtClean="0"/>
              <a:t> prize to join a trip: specialist, international development &amp; national press.  We</a:t>
            </a:r>
            <a:r>
              <a:rPr lang="en-GB" baseline="0" dirty="0" smtClean="0"/>
              <a:t> are currently launching a competition with UCB, with their audience responding with what their home means to them.</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0" u="none" baseline="0" dirty="0" smtClean="0"/>
              <a:t>We have a detailed summary of our marketing activities for growing Global Village in our shortened marketing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 new plan is in place to grow Global Village as a product, strengthening the brand and targeting new audiences. We will increase the average number of participants to 1,000 per year by 2016 and increase each volunteer’s fee to £3,500. The detailed plan is underpinned by an overall strategy to raise brand awareness, hoping to use a You Tube documentary with celebrity Global Village trip.</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dirty="0" smtClean="0"/>
              <a:t>We are currently developing new online materials to capture</a:t>
            </a:r>
            <a:r>
              <a:rPr lang="en-GB" baseline="0" dirty="0" smtClean="0"/>
              <a:t> more data from our Global Village volunteers.  We want to bring all those involved onto the database.  This is how it will work:</a:t>
            </a:r>
          </a:p>
          <a:p>
            <a:endParaRPr lang="en-GB" baseline="0" dirty="0" smtClean="0"/>
          </a:p>
          <a:p>
            <a:r>
              <a:rPr lang="en-GB" b="1" u="sng" baseline="0" dirty="0" smtClean="0"/>
              <a:t>Everyone gets sponsors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Each volunteer needs to get about 50 sponsors by spreading the word using online material provided.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b="1" u="sng" dirty="0" smtClean="0"/>
              <a:t>Each volunteer gets their sponsors on board</a:t>
            </a:r>
          </a:p>
          <a:p>
            <a:r>
              <a:rPr lang="en-GB" dirty="0" smtClean="0"/>
              <a:t>We</a:t>
            </a:r>
            <a:r>
              <a:rPr lang="en-GB" baseline="0" dirty="0" smtClean="0"/>
              <a:t> a</a:t>
            </a:r>
            <a:r>
              <a:rPr lang="en-GB" dirty="0" smtClean="0"/>
              <a:t>im to convert 2-5 of these sponsors to committed givers using a personalised campaign with …</a:t>
            </a:r>
          </a:p>
          <a:p>
            <a:r>
              <a:rPr lang="en-GB" dirty="0" smtClean="0"/>
              <a:t>… regular email updates, pictures of the build, videos diaries, information about the project on the ground, with links to Facebook, Twitter, LinkedIn and YouTube.</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Each volunteer has c. 50 supporters x 400 volunteers = 20,000 new contacts. Grow income by each volunteer converting 2-7 of their sponsors to committed givers using a </a:t>
            </a:r>
            <a:r>
              <a:rPr lang="en-GB" sz="1200" b="1" kern="1200" dirty="0" smtClean="0">
                <a:solidFill>
                  <a:schemeClr val="tx1"/>
                </a:solidFill>
                <a:effectLst/>
                <a:latin typeface="+mn-lt"/>
                <a:ea typeface="+mn-ea"/>
                <a:cs typeface="+mn-cs"/>
              </a:rPr>
              <a:t>new personalised online referral scheme</a:t>
            </a:r>
            <a:r>
              <a:rPr lang="en-GB" sz="1200" kern="1200" dirty="0" smtClean="0">
                <a:solidFill>
                  <a:schemeClr val="tx1"/>
                </a:solidFill>
                <a:effectLst/>
                <a:latin typeface="+mn-lt"/>
                <a:ea typeface="+mn-ea"/>
                <a:cs typeface="+mn-cs"/>
              </a:rPr>
              <a:t> (achieve a conversion rate of sponsors to regular givers to 20% by 2016).</a:t>
            </a:r>
          </a:p>
        </p:txBody>
      </p:sp>
      <p:sp>
        <p:nvSpPr>
          <p:cNvPr id="4" name="Slide Number Placeholder 3"/>
          <p:cNvSpPr>
            <a:spLocks noGrp="1"/>
          </p:cNvSpPr>
          <p:nvPr>
            <p:ph type="sldNum" sz="quarter" idx="10"/>
          </p:nvPr>
        </p:nvSpPr>
        <p:spPr/>
        <p:txBody>
          <a:bodyPr/>
          <a:lstStyle/>
          <a:p>
            <a:fld id="{783F6539-0A29-4CF8-8E0C-3CBD3C4B9978}" type="slidenum">
              <a:rPr lang="en-GB" smtClean="0"/>
              <a:t>17</a:t>
            </a:fld>
            <a:endParaRPr lang="en-GB"/>
          </a:p>
        </p:txBody>
      </p:sp>
    </p:spTree>
    <p:extLst>
      <p:ext uri="{BB962C8B-B14F-4D97-AF65-F5344CB8AC3E}">
        <p14:creationId xmlns:p14="http://schemas.microsoft.com/office/powerpoint/2010/main" val="751436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I’m going to talk about</a:t>
            </a:r>
            <a:r>
              <a:rPr lang="en-GB" baseline="0" dirty="0" smtClean="0"/>
              <a:t> </a:t>
            </a:r>
            <a:r>
              <a:rPr lang="en-GB" b="1" baseline="0" dirty="0" smtClean="0"/>
              <a:t>legacies</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18</a:t>
            </a:fld>
            <a:endParaRPr lang="en-GB"/>
          </a:p>
        </p:txBody>
      </p:sp>
    </p:spTree>
    <p:extLst>
      <p:ext uri="{BB962C8B-B14F-4D97-AF65-F5344CB8AC3E}">
        <p14:creationId xmlns:p14="http://schemas.microsoft.com/office/powerpoint/2010/main" val="1398711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also have a plan to grow legacy donation.</a:t>
            </a:r>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19</a:t>
            </a:fld>
            <a:endParaRPr lang="en-GB"/>
          </a:p>
        </p:txBody>
      </p:sp>
    </p:spTree>
    <p:extLst>
      <p:ext uri="{BB962C8B-B14F-4D97-AF65-F5344CB8AC3E}">
        <p14:creationId xmlns:p14="http://schemas.microsoft.com/office/powerpoint/2010/main" val="1149893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GB" dirty="0" smtClean="0"/>
              <a:t>Targets: </a:t>
            </a:r>
          </a:p>
          <a:p>
            <a:pPr marL="171450" indent="-171450">
              <a:buFont typeface="Arial" pitchFamily="34" charset="0"/>
              <a:buChar char="•"/>
            </a:pPr>
            <a:r>
              <a:rPr lang="en-GB" dirty="0" smtClean="0"/>
              <a:t>From 1.3 million this year to 2.5 million in 2016: total proportion</a:t>
            </a:r>
            <a:r>
              <a:rPr lang="en-GB" baseline="0" dirty="0" smtClean="0"/>
              <a:t> </a:t>
            </a:r>
            <a:r>
              <a:rPr lang="en-GB" dirty="0" smtClean="0"/>
              <a:t>of funds raised from 39% FY12 to 54% FY16</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dirty="0" smtClean="0"/>
              <a:t>To create an additional surplus of unrestricted income greater than £100,000</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dirty="0" smtClean="0"/>
              <a:t>This</a:t>
            </a:r>
            <a:r>
              <a:rPr lang="en-GB" baseline="0" dirty="0" smtClean="0"/>
              <a:t> growth will be achieved by expanding 4 key programmes/products.</a:t>
            </a:r>
            <a:endParaRPr lang="en-GB" dirty="0" smtClean="0"/>
          </a:p>
          <a:p>
            <a:pPr marL="0" indent="0">
              <a:buFont typeface="Arial" pitchFamily="34" charset="0"/>
              <a:buNone/>
            </a:pPr>
            <a:endParaRPr lang="en-GB" dirty="0" smtClean="0"/>
          </a:p>
        </p:txBody>
      </p:sp>
      <p:sp>
        <p:nvSpPr>
          <p:cNvPr id="4" name="Slide Number Placeholder 3"/>
          <p:cNvSpPr>
            <a:spLocks noGrp="1"/>
          </p:cNvSpPr>
          <p:nvPr>
            <p:ph type="sldNum" sz="quarter" idx="10"/>
          </p:nvPr>
        </p:nvSpPr>
        <p:spPr/>
        <p:txBody>
          <a:bodyPr/>
          <a:lstStyle/>
          <a:p>
            <a:fld id="{783F6539-0A29-4CF8-8E0C-3CBD3C4B9978}" type="slidenum">
              <a:rPr lang="en-GB" smtClean="0"/>
              <a:t>2</a:t>
            </a:fld>
            <a:endParaRPr lang="en-GB"/>
          </a:p>
        </p:txBody>
      </p:sp>
    </p:spTree>
    <p:extLst>
      <p:ext uri="{BB962C8B-B14F-4D97-AF65-F5344CB8AC3E}">
        <p14:creationId xmlns:p14="http://schemas.microsoft.com/office/powerpoint/2010/main" val="2238224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a:t>
            </a:r>
            <a:r>
              <a:rPr lang="en-GB" baseline="0" dirty="0" smtClean="0"/>
              <a:t> a huge number of elderly supporters. We recently received a legacy gift of £25,000 as a result of the regular reminders in our newsletters.</a:t>
            </a:r>
          </a:p>
          <a:p>
            <a:endParaRPr lang="en-GB" baseline="0" dirty="0" smtClean="0"/>
          </a:p>
          <a:p>
            <a:r>
              <a:rPr lang="en-GB" b="1" u="sng" baseline="0" dirty="0" smtClean="0"/>
              <a:t>Focussing on our supporters:</a:t>
            </a:r>
          </a:p>
          <a:p>
            <a:r>
              <a:rPr lang="en-GB" baseline="0" dirty="0" smtClean="0"/>
              <a:t>Over the last few years, we have worked hard to e</a:t>
            </a:r>
            <a:r>
              <a:rPr lang="en-GB" dirty="0" smtClean="0"/>
              <a:t>ngage with our current supporters as an integral part of their journey with us:</a:t>
            </a:r>
          </a:p>
          <a:p>
            <a:pPr marL="285750" indent="-285750">
              <a:buFont typeface="Arial" pitchFamily="34" charset="0"/>
              <a:buChar char="•"/>
            </a:pPr>
            <a:r>
              <a:rPr lang="en-GB" dirty="0" smtClean="0"/>
              <a:t>Legacy stories in each newsletter</a:t>
            </a:r>
          </a:p>
          <a:p>
            <a:pPr marL="285750" indent="-285750">
              <a:buFont typeface="Arial" pitchFamily="34" charset="0"/>
              <a:buChar char="•"/>
            </a:pPr>
            <a:r>
              <a:rPr lang="en-GB" dirty="0" smtClean="0"/>
              <a:t>Legacy insert once a year</a:t>
            </a:r>
          </a:p>
          <a:p>
            <a:pPr marL="285750" indent="-285750">
              <a:buFont typeface="Arial" pitchFamily="34" charset="0"/>
              <a:buChar char="•"/>
            </a:pPr>
            <a:endParaRPr lang="en-GB" dirty="0" smtClean="0"/>
          </a:p>
          <a:p>
            <a:pPr marL="0" indent="0">
              <a:buFont typeface="Arial" pitchFamily="34" charset="0"/>
              <a:buNone/>
            </a:pPr>
            <a:r>
              <a:rPr lang="en-GB" b="1" u="sng" dirty="0" smtClean="0"/>
              <a:t>More direct mail</a:t>
            </a:r>
          </a:p>
          <a:p>
            <a:pPr marL="0" indent="0">
              <a:buFont typeface="Arial" pitchFamily="34" charset="0"/>
              <a:buNone/>
            </a:pPr>
            <a:r>
              <a:rPr lang="en-GB" b="0" u="none" dirty="0" smtClean="0"/>
              <a:t>Using wealth screening, we will be doing a series of targeted micro</a:t>
            </a:r>
            <a:r>
              <a:rPr lang="en-GB" b="0" u="none" baseline="0" dirty="0" smtClean="0"/>
              <a:t> mailings this autumn, offering a free will-writing service.</a:t>
            </a:r>
          </a:p>
          <a:p>
            <a:pPr marL="0" indent="0">
              <a:buFont typeface="Arial" pitchFamily="34" charset="0"/>
              <a:buNone/>
            </a:pPr>
            <a:endParaRPr lang="en-GB" b="0" u="none" baseline="0" dirty="0" smtClean="0"/>
          </a:p>
          <a:p>
            <a:pPr marL="0" indent="0">
              <a:buFont typeface="Arial" pitchFamily="34" charset="0"/>
              <a:buNone/>
            </a:pPr>
            <a:r>
              <a:rPr lang="en-GB" b="0" u="none" baseline="0" dirty="0" smtClean="0"/>
              <a:t>We have summary of the plan in our supporting document.</a:t>
            </a:r>
          </a:p>
          <a:p>
            <a:pPr marL="0" indent="0">
              <a:buFont typeface="Arial" pitchFamily="34" charset="0"/>
              <a:buNone/>
            </a:pPr>
            <a:endParaRPr lang="en-GB" b="0" u="none" baseline="0" dirty="0" smtClean="0"/>
          </a:p>
          <a:p>
            <a:pPr marL="0" indent="0">
              <a:buFont typeface="Arial" pitchFamily="34" charset="0"/>
              <a:buNone/>
            </a:pPr>
            <a:r>
              <a:rPr lang="en-GB" b="1" u="sng" baseline="0" dirty="0" smtClean="0"/>
              <a:t>Specialist help</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dirty="0" smtClean="0"/>
              <a:t>Mark is also investigating a specialist consultant to increase future legacy potential.</a:t>
            </a:r>
          </a:p>
          <a:p>
            <a:pPr marL="0" indent="0">
              <a:buFont typeface="Arial" pitchFamily="34" charset="0"/>
              <a:buNone/>
            </a:pPr>
            <a:endParaRPr lang="en-GB" b="1" u="sng"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20</a:t>
            </a:fld>
            <a:endParaRPr lang="en-GB"/>
          </a:p>
        </p:txBody>
      </p:sp>
    </p:spTree>
    <p:extLst>
      <p:ext uri="{BB962C8B-B14F-4D97-AF65-F5344CB8AC3E}">
        <p14:creationId xmlns:p14="http://schemas.microsoft.com/office/powerpoint/2010/main" val="140403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spent</a:t>
            </a:r>
            <a:r>
              <a:rPr lang="en-GB" baseline="0" dirty="0" smtClean="0"/>
              <a:t> the last three months preparing ourselves for the years ahead.</a:t>
            </a:r>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21</a:t>
            </a:fld>
            <a:endParaRPr lang="en-GB"/>
          </a:p>
        </p:txBody>
      </p:sp>
    </p:spTree>
    <p:extLst>
      <p:ext uri="{BB962C8B-B14F-4D97-AF65-F5344CB8AC3E}">
        <p14:creationId xmlns:p14="http://schemas.microsoft.com/office/powerpoint/2010/main" val="1149893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ready to deliver our</a:t>
            </a:r>
            <a:r>
              <a:rPr lang="en-GB" baseline="0" dirty="0" smtClean="0"/>
              <a:t> marketing plan:</a:t>
            </a:r>
          </a:p>
          <a:p>
            <a:endParaRPr lang="en-GB" baseline="0" dirty="0" smtClean="0"/>
          </a:p>
          <a:p>
            <a:r>
              <a:rPr lang="en-GB" b="1" baseline="0" dirty="0" smtClean="0"/>
              <a:t>The plans </a:t>
            </a:r>
            <a:r>
              <a:rPr lang="en-GB" baseline="0" dirty="0" smtClean="0"/>
              <a:t>are drawn up – I have a shortened plan available for you all to take away today.  We have the blueprint with clear targets.</a:t>
            </a:r>
          </a:p>
          <a:p>
            <a:endParaRPr lang="en-GB" baseline="0" dirty="0" smtClean="0"/>
          </a:p>
          <a:p>
            <a:r>
              <a:rPr lang="en-GB" b="1" baseline="0" dirty="0" smtClean="0"/>
              <a:t>The foundations </a:t>
            </a:r>
            <a:r>
              <a:rPr lang="en-GB" baseline="0" dirty="0" smtClean="0"/>
              <a:t>are built – we are initiating a brand toolkit, guaranteeing consistent messaging across all communication channels.</a:t>
            </a:r>
          </a:p>
          <a:p>
            <a:endParaRPr lang="en-GB" baseline="0" dirty="0" smtClean="0"/>
          </a:p>
          <a:p>
            <a:r>
              <a:rPr lang="en-GB" b="1" baseline="0" dirty="0" smtClean="0"/>
              <a:t>The pipework </a:t>
            </a:r>
            <a:r>
              <a:rPr lang="en-GB" b="0" baseline="0" dirty="0" smtClean="0"/>
              <a:t>represents the efficient processes</a:t>
            </a:r>
            <a:r>
              <a:rPr lang="en-GB" b="1" baseline="0" dirty="0" smtClean="0"/>
              <a:t> </a:t>
            </a:r>
            <a:r>
              <a:rPr lang="en-GB" b="0" baseline="0" dirty="0" smtClean="0"/>
              <a:t>that we have set in place: Raiser’s Edge, Net Community, a PR database and a marketing activity calendar.</a:t>
            </a:r>
          </a:p>
          <a:p>
            <a:endParaRPr lang="en-GB" b="0" baseline="0" dirty="0" smtClean="0"/>
          </a:p>
          <a:p>
            <a:r>
              <a:rPr lang="en-GB" b="1" baseline="0" dirty="0" smtClean="0"/>
              <a:t>The people</a:t>
            </a:r>
            <a:r>
              <a:rPr lang="en-GB" b="0" baseline="0" dirty="0" smtClean="0"/>
              <a:t> represent the bricks – we are equipping our people with the skills to oversee, deliver and meet the targets.</a:t>
            </a:r>
          </a:p>
          <a:p>
            <a:endParaRPr lang="en-GB" b="0" baseline="0" dirty="0" smtClean="0"/>
          </a:p>
          <a:p>
            <a:r>
              <a:rPr lang="en-GB" b="1" baseline="0" dirty="0" smtClean="0"/>
              <a:t>The completion</a:t>
            </a:r>
            <a:r>
              <a:rPr lang="en-GB" b="0" baseline="0" dirty="0" smtClean="0"/>
              <a:t> – we are ready to finish the job off.</a:t>
            </a:r>
            <a:endParaRPr lang="en-GB" b="1" dirty="0" smtClean="0"/>
          </a:p>
          <a:p>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22</a:t>
            </a:fld>
            <a:endParaRPr lang="en-GB"/>
          </a:p>
        </p:txBody>
      </p:sp>
    </p:spTree>
    <p:extLst>
      <p:ext uri="{BB962C8B-B14F-4D97-AF65-F5344CB8AC3E}">
        <p14:creationId xmlns:p14="http://schemas.microsoft.com/office/powerpoint/2010/main" val="1149893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This document is a summary of a marketing plan with the following contents:</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3F6539-0A29-4CF8-8E0C-3CBD3C4B9978}" type="slidenum">
              <a:rPr lang="en-GB" smtClean="0"/>
              <a:t>23</a:t>
            </a:fld>
            <a:endParaRPr lang="en-GB"/>
          </a:p>
        </p:txBody>
      </p:sp>
    </p:spTree>
    <p:extLst>
      <p:ext uri="{BB962C8B-B14F-4D97-AF65-F5344CB8AC3E}">
        <p14:creationId xmlns:p14="http://schemas.microsoft.com/office/powerpoint/2010/main" val="4133680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brand toolkit is available</a:t>
            </a:r>
            <a:r>
              <a:rPr lang="en-GB" baseline="0" dirty="0" smtClean="0"/>
              <a:t> for you to have a look at.</a:t>
            </a:r>
          </a:p>
          <a:p>
            <a:r>
              <a:rPr lang="en-GB" baseline="0" dirty="0" smtClean="0"/>
              <a:t>We are making sure that our proposition and messaging are clear across all communication channels: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HOME=LIFE. FIGHT POVERTY. BUILD A HOME.</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24</a:t>
            </a:fld>
            <a:endParaRPr lang="en-GB"/>
          </a:p>
        </p:txBody>
      </p:sp>
    </p:spTree>
    <p:extLst>
      <p:ext uri="{BB962C8B-B14F-4D97-AF65-F5344CB8AC3E}">
        <p14:creationId xmlns:p14="http://schemas.microsoft.com/office/powerpoint/2010/main" val="4020673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Mark has worked extremely hard</a:t>
            </a:r>
            <a:r>
              <a:rPr lang="en-GB" baseline="0" dirty="0" smtClean="0"/>
              <a:t> to get the infra-structure in place, with the digital marketing functioning efficiently across Raiser’s Edge and Net Community.</a:t>
            </a:r>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25</a:t>
            </a:fld>
            <a:endParaRPr lang="en-GB"/>
          </a:p>
        </p:txBody>
      </p:sp>
    </p:spTree>
    <p:extLst>
      <p:ext uri="{BB962C8B-B14F-4D97-AF65-F5344CB8AC3E}">
        <p14:creationId xmlns:p14="http://schemas.microsoft.com/office/powerpoint/2010/main" val="1177011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worked hard to get the right people</a:t>
            </a:r>
            <a:r>
              <a:rPr lang="en-GB" baseline="0" dirty="0" smtClean="0"/>
              <a:t> in the right places, with professional development plans and appraisals for the marketing team.</a:t>
            </a:r>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26</a:t>
            </a:fld>
            <a:endParaRPr lang="en-GB"/>
          </a:p>
        </p:txBody>
      </p:sp>
    </p:spTree>
    <p:extLst>
      <p:ext uri="{BB962C8B-B14F-4D97-AF65-F5344CB8AC3E}">
        <p14:creationId xmlns:p14="http://schemas.microsoft.com/office/powerpoint/2010/main" val="1177011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recently</a:t>
            </a:r>
            <a:r>
              <a:rPr lang="en-GB" baseline="0" dirty="0" smtClean="0"/>
              <a:t> conducted a marketing audit so that we are </a:t>
            </a:r>
            <a:r>
              <a:rPr lang="en-GB" dirty="0" err="1" smtClean="0"/>
              <a:t>are</a:t>
            </a:r>
            <a:r>
              <a:rPr lang="en-GB" dirty="0" smtClean="0"/>
              <a:t> set up to</a:t>
            </a:r>
            <a:r>
              <a:rPr lang="en-GB" baseline="0" dirty="0" smtClean="0"/>
              <a:t> deliver our plan efficiently, on time and on budget.</a:t>
            </a:r>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27</a:t>
            </a:fld>
            <a:endParaRPr lang="en-GB"/>
          </a:p>
        </p:txBody>
      </p:sp>
    </p:spTree>
    <p:extLst>
      <p:ext uri="{BB962C8B-B14F-4D97-AF65-F5344CB8AC3E}">
        <p14:creationId xmlns:p14="http://schemas.microsoft.com/office/powerpoint/2010/main" val="597884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83F6539-0A29-4CF8-8E0C-3CBD3C4B9978}" type="slidenum">
              <a:rPr lang="en-GB" smtClean="0"/>
              <a:t>28</a:t>
            </a:fld>
            <a:endParaRPr lang="en-GB"/>
          </a:p>
        </p:txBody>
      </p:sp>
    </p:spTree>
    <p:extLst>
      <p:ext uri="{BB962C8B-B14F-4D97-AF65-F5344CB8AC3E}">
        <p14:creationId xmlns:p14="http://schemas.microsoft.com/office/powerpoint/2010/main" val="3416939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the key areas that will drive</a:t>
            </a:r>
            <a:r>
              <a:rPr lang="en-GB" baseline="0" dirty="0" smtClean="0"/>
              <a:t> the growth:</a:t>
            </a:r>
          </a:p>
          <a:p>
            <a:r>
              <a:rPr lang="en-GB" baseline="0" dirty="0" smtClean="0"/>
              <a:t>Individual giving </a:t>
            </a:r>
          </a:p>
          <a:p>
            <a:r>
              <a:rPr lang="en-GB" baseline="0" dirty="0" smtClean="0"/>
              <a:t>Events</a:t>
            </a:r>
          </a:p>
          <a:p>
            <a:r>
              <a:rPr lang="en-GB" baseline="0" dirty="0" smtClean="0"/>
              <a:t>Global Village</a:t>
            </a:r>
          </a:p>
          <a:p>
            <a:r>
              <a:rPr lang="en-GB" baseline="0" dirty="0" smtClean="0"/>
              <a:t>Legacies</a:t>
            </a:r>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3</a:t>
            </a:fld>
            <a:endParaRPr lang="en-GB"/>
          </a:p>
        </p:txBody>
      </p:sp>
    </p:spTree>
    <p:extLst>
      <p:ext uri="{BB962C8B-B14F-4D97-AF65-F5344CB8AC3E}">
        <p14:creationId xmlns:p14="http://schemas.microsoft.com/office/powerpoint/2010/main" val="2238224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We</a:t>
            </a:r>
            <a:r>
              <a:rPr lang="en-GB" b="0" baseline="0" dirty="0" smtClean="0"/>
              <a:t> have set in place nine key performance indicators in order to measure success in the future – you will be able to see these in a supporting marketing plan document at the end of the presentation.</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smtClean="0"/>
              <a:t>Total income from three key areas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smtClean="0"/>
              <a:t>Active donors who have given in last 12 months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smtClean="0"/>
              <a:t>No. of donors who have been active in last 3 years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smtClean="0"/>
              <a:t>Average contribution per donor</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smtClean="0"/>
              <a:t>No. of regular donors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smtClean="0"/>
              <a:t>Average income per Global Village participants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smtClean="0"/>
              <a:t>No. of Global Village volunteers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smtClean="0"/>
              <a:t>No. of sponsors of Global Village and events participants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smtClean="0"/>
              <a:t>No. of sponsors and participants → committed givers</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GB"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GB"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GB"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GB"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GB" dirty="0" smtClean="0"/>
          </a:p>
          <a:p>
            <a:pPr marL="171450" indent="-171450">
              <a:buFont typeface="Arial" pitchFamily="34" charset="0"/>
              <a:buChar char="•"/>
            </a:pPr>
            <a:endParaRPr lang="en-GB" b="0" baseline="0" dirty="0" smtClean="0"/>
          </a:p>
        </p:txBody>
      </p:sp>
      <p:sp>
        <p:nvSpPr>
          <p:cNvPr id="4" name="Slide Number Placeholder 3"/>
          <p:cNvSpPr>
            <a:spLocks noGrp="1"/>
          </p:cNvSpPr>
          <p:nvPr>
            <p:ph type="sldNum" sz="quarter" idx="10"/>
          </p:nvPr>
        </p:nvSpPr>
        <p:spPr/>
        <p:txBody>
          <a:bodyPr/>
          <a:lstStyle/>
          <a:p>
            <a:fld id="{783F6539-0A29-4CF8-8E0C-3CBD3C4B9978}" type="slidenum">
              <a:rPr lang="en-GB" smtClean="0"/>
              <a:t>4</a:t>
            </a:fld>
            <a:endParaRPr lang="en-GB"/>
          </a:p>
        </p:txBody>
      </p:sp>
    </p:spTree>
    <p:extLst>
      <p:ext uri="{BB962C8B-B14F-4D97-AF65-F5344CB8AC3E}">
        <p14:creationId xmlns:p14="http://schemas.microsoft.com/office/powerpoint/2010/main" val="1149893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a:t>
            </a:r>
            <a:r>
              <a:rPr lang="en-GB" baseline="0" dirty="0" smtClean="0"/>
              <a:t> I will talk about our plans to grow </a:t>
            </a:r>
            <a:r>
              <a:rPr lang="en-GB" b="1" baseline="0" dirty="0" smtClean="0"/>
              <a:t>income from individual giving and events.</a:t>
            </a:r>
            <a:endParaRPr lang="en-GB" b="1" dirty="0"/>
          </a:p>
        </p:txBody>
      </p:sp>
      <p:sp>
        <p:nvSpPr>
          <p:cNvPr id="4" name="Slide Number Placeholder 3"/>
          <p:cNvSpPr>
            <a:spLocks noGrp="1"/>
          </p:cNvSpPr>
          <p:nvPr>
            <p:ph type="sldNum" sz="quarter" idx="10"/>
          </p:nvPr>
        </p:nvSpPr>
        <p:spPr/>
        <p:txBody>
          <a:bodyPr/>
          <a:lstStyle/>
          <a:p>
            <a:fld id="{783F6539-0A29-4CF8-8E0C-3CBD3C4B9978}" type="slidenum">
              <a:rPr lang="en-GB" smtClean="0"/>
              <a:t>5</a:t>
            </a:fld>
            <a:endParaRPr lang="en-GB"/>
          </a:p>
        </p:txBody>
      </p:sp>
    </p:spTree>
    <p:extLst>
      <p:ext uri="{BB962C8B-B14F-4D97-AF65-F5344CB8AC3E}">
        <p14:creationId xmlns:p14="http://schemas.microsoft.com/office/powerpoint/2010/main" val="114989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aim is to </a:t>
            </a:r>
            <a:r>
              <a:rPr lang="en-GB" baseline="0" dirty="0" smtClean="0"/>
              <a:t>grow </a:t>
            </a:r>
            <a:r>
              <a:rPr lang="en-GB" b="1" baseline="0" dirty="0" smtClean="0"/>
              <a:t>income from individual giving and events </a:t>
            </a:r>
            <a:r>
              <a:rPr lang="en-GB" b="0" baseline="0" dirty="0" smtClean="0"/>
              <a:t>from </a:t>
            </a:r>
            <a:r>
              <a:rPr lang="en-GB" dirty="0" smtClean="0"/>
              <a:t>£506,000 this year to £1,422,000 in 2016.</a:t>
            </a:r>
            <a:endParaRPr lang="en-GB" b="1" dirty="0"/>
          </a:p>
        </p:txBody>
      </p:sp>
      <p:sp>
        <p:nvSpPr>
          <p:cNvPr id="4" name="Slide Number Placeholder 3"/>
          <p:cNvSpPr>
            <a:spLocks noGrp="1"/>
          </p:cNvSpPr>
          <p:nvPr>
            <p:ph type="sldNum" sz="quarter" idx="10"/>
          </p:nvPr>
        </p:nvSpPr>
        <p:spPr/>
        <p:txBody>
          <a:bodyPr/>
          <a:lstStyle/>
          <a:p>
            <a:fld id="{783F6539-0A29-4CF8-8E0C-3CBD3C4B9978}" type="slidenum">
              <a:rPr lang="en-GB" smtClean="0"/>
              <a:t>6</a:t>
            </a:fld>
            <a:endParaRPr lang="en-GB"/>
          </a:p>
        </p:txBody>
      </p:sp>
    </p:spTree>
    <p:extLst>
      <p:ext uri="{BB962C8B-B14F-4D97-AF65-F5344CB8AC3E}">
        <p14:creationId xmlns:p14="http://schemas.microsoft.com/office/powerpoint/2010/main" val="1149893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just looking at </a:t>
            </a:r>
            <a:r>
              <a:rPr lang="en-GB" b="1" baseline="0" dirty="0" smtClean="0"/>
              <a:t>individual giving </a:t>
            </a:r>
            <a:r>
              <a:rPr lang="en-GB" baseline="0" dirty="0" smtClean="0"/>
              <a:t>for now.  </a:t>
            </a:r>
          </a:p>
          <a:p>
            <a:r>
              <a:rPr lang="en-GB" baseline="0" dirty="0" smtClean="0"/>
              <a:t>There are two main ways that our supporters will be able to give directly:</a:t>
            </a:r>
          </a:p>
          <a:p>
            <a:pPr marL="228600" indent="-228600">
              <a:buAutoNum type="arabicPeriod"/>
            </a:pPr>
            <a:r>
              <a:rPr lang="en-GB" baseline="0" dirty="0" smtClean="0"/>
              <a:t>The new Home Sponsor package with a regular donation of about £16.</a:t>
            </a:r>
          </a:p>
          <a:p>
            <a:pPr marL="228600" indent="-228600">
              <a:buAutoNum type="arabicPeriod"/>
            </a:pPr>
            <a:r>
              <a:rPr lang="en-GB" baseline="0" dirty="0" smtClean="0"/>
              <a:t>Create their own personal fundraising page and do the £1,235 challenge to raise the cost of the average home in the developing world.</a:t>
            </a:r>
          </a:p>
          <a:p>
            <a:pPr marL="0" indent="0">
              <a:buNone/>
            </a:pPr>
            <a:endParaRPr lang="en-GB" baseline="0" dirty="0" smtClean="0"/>
          </a:p>
          <a:p>
            <a:pPr marL="0" indent="0">
              <a:buNone/>
            </a:pPr>
            <a:r>
              <a:rPr lang="en-GB" baseline="0" dirty="0" smtClean="0"/>
              <a:t>We do have some more detailed information about our supporter base available in the shortened document which I will be handing out at the end of this presentation.</a:t>
            </a:r>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7</a:t>
            </a:fld>
            <a:endParaRPr lang="en-GB"/>
          </a:p>
        </p:txBody>
      </p:sp>
    </p:spTree>
    <p:extLst>
      <p:ext uri="{BB962C8B-B14F-4D97-AF65-F5344CB8AC3E}">
        <p14:creationId xmlns:p14="http://schemas.microsoft.com/office/powerpoint/2010/main" val="3337994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a:t>
            </a:r>
            <a:r>
              <a:rPr lang="en-GB" baseline="0" dirty="0" smtClean="0"/>
              <a:t> aim is to drive all our marketing activities into our new regular committed giving scheme from:</a:t>
            </a:r>
          </a:p>
          <a:p>
            <a:pPr marL="171450" indent="-171450">
              <a:buFont typeface="Arial" pitchFamily="34" charset="0"/>
              <a:buChar char="•"/>
            </a:pPr>
            <a:r>
              <a:rPr lang="en-GB" baseline="0" dirty="0" smtClean="0"/>
              <a:t>Donor recruitment and donor retention</a:t>
            </a:r>
          </a:p>
          <a:p>
            <a:pPr marL="171450" indent="-171450">
              <a:buFont typeface="Arial" pitchFamily="34" charset="0"/>
              <a:buChar char="•"/>
            </a:pPr>
            <a:r>
              <a:rPr lang="en-GB" baseline="0" dirty="0" smtClean="0"/>
              <a:t>Events, from Shack Attack to any challenge-based fundraiser</a:t>
            </a:r>
          </a:p>
          <a:p>
            <a:pPr marL="171450" indent="-171450">
              <a:buFont typeface="Arial" pitchFamily="34" charset="0"/>
              <a:buChar char="•"/>
            </a:pPr>
            <a:r>
              <a:rPr lang="en-GB" baseline="0" dirty="0" smtClean="0"/>
              <a:t>Global Village</a:t>
            </a:r>
          </a:p>
          <a:p>
            <a:pPr marL="171450" indent="-171450">
              <a:buFont typeface="Arial" pitchFamily="34" charset="0"/>
              <a:buChar char="•"/>
            </a:pPr>
            <a:r>
              <a:rPr lang="en-GB" baseline="0" dirty="0" smtClean="0"/>
              <a:t>Legacies</a:t>
            </a:r>
          </a:p>
          <a:p>
            <a:pPr marL="0" indent="0">
              <a:buFont typeface="Arial" pitchFamily="34" charset="0"/>
              <a:buNone/>
            </a:pPr>
            <a:endParaRPr lang="en-GB" baseline="0" dirty="0" smtClean="0"/>
          </a:p>
          <a:p>
            <a:pPr marL="0" indent="0">
              <a:buFont typeface="Arial" pitchFamily="34" charset="0"/>
              <a:buNone/>
            </a:pPr>
            <a:r>
              <a:rPr lang="en-GB" baseline="0" dirty="0" smtClean="0"/>
              <a:t>All this is underpinned with strengthened PR and brand awareness.</a:t>
            </a:r>
          </a:p>
          <a:p>
            <a:pPr marL="0" indent="0">
              <a:buFont typeface="Arial" pitchFamily="34" charset="0"/>
              <a:buNone/>
            </a:pPr>
            <a:r>
              <a:rPr lang="en-GB" baseline="0" dirty="0" smtClean="0"/>
              <a:t>So, today I will run through the details and summarise how we will open up new audiences and drive up income.</a:t>
            </a:r>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8</a:t>
            </a:fld>
            <a:endParaRPr lang="en-GB"/>
          </a:p>
        </p:txBody>
      </p:sp>
    </p:spTree>
    <p:extLst>
      <p:ext uri="{BB962C8B-B14F-4D97-AF65-F5344CB8AC3E}">
        <p14:creationId xmlns:p14="http://schemas.microsoft.com/office/powerpoint/2010/main" val="2238224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a:t>
            </a:r>
            <a:r>
              <a:rPr lang="en-GB" baseline="0" dirty="0" smtClean="0"/>
              <a:t> shows our new branding and the way we will be promoting our Home Sponsor programme</a:t>
            </a:r>
          </a:p>
          <a:p>
            <a:r>
              <a:rPr lang="en-GB" baseline="0" dirty="0" smtClean="0"/>
              <a:t>This is how we will draw people in to the £16 a month from the website.  </a:t>
            </a:r>
          </a:p>
          <a:p>
            <a:r>
              <a:rPr lang="en-GB" baseline="0" dirty="0" smtClean="0"/>
              <a:t>We are continually focussing on the need for safe, decent homes for the world’s poorest families.</a:t>
            </a:r>
          </a:p>
          <a:p>
            <a:r>
              <a:rPr lang="en-GB" baseline="0" dirty="0" smtClean="0"/>
              <a:t>It also shows the other ways of engaging with Habitat here – see along the bottom.</a:t>
            </a:r>
            <a:endParaRPr lang="en-GB" dirty="0"/>
          </a:p>
        </p:txBody>
      </p:sp>
      <p:sp>
        <p:nvSpPr>
          <p:cNvPr id="4" name="Slide Number Placeholder 3"/>
          <p:cNvSpPr>
            <a:spLocks noGrp="1"/>
          </p:cNvSpPr>
          <p:nvPr>
            <p:ph type="sldNum" sz="quarter" idx="10"/>
          </p:nvPr>
        </p:nvSpPr>
        <p:spPr/>
        <p:txBody>
          <a:bodyPr/>
          <a:lstStyle/>
          <a:p>
            <a:fld id="{783F6539-0A29-4CF8-8E0C-3CBD3C4B9978}" type="slidenum">
              <a:rPr lang="en-GB" smtClean="0"/>
              <a:t>9</a:t>
            </a:fld>
            <a:endParaRPr lang="en-GB"/>
          </a:p>
        </p:txBody>
      </p:sp>
    </p:spTree>
    <p:extLst>
      <p:ext uri="{BB962C8B-B14F-4D97-AF65-F5344CB8AC3E}">
        <p14:creationId xmlns:p14="http://schemas.microsoft.com/office/powerpoint/2010/main" val="1478861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package" Target="../embeddings/Microsoft_PowerPoint_Presentation1.pptx"/><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1.emf"/><Relationship Id="rId5" Type="http://schemas.openxmlformats.org/officeDocument/2006/relationships/package" Target="../embeddings/Microsoft_PowerPoint_Presentation10.pptx"/><Relationship Id="rId4"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2.emf"/><Relationship Id="rId5" Type="http://schemas.openxmlformats.org/officeDocument/2006/relationships/package" Target="../embeddings/Microsoft_PowerPoint_Presentation11.pptx"/><Relationship Id="rId4" Type="http://schemas.openxmlformats.org/officeDocument/2006/relationships/oleObject" Target="../embeddings/oleObject1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3.emf"/><Relationship Id="rId5" Type="http://schemas.openxmlformats.org/officeDocument/2006/relationships/package" Target="../embeddings/Microsoft_PowerPoint_Presentation12.pptx"/><Relationship Id="rId4"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14.emf"/><Relationship Id="rId5" Type="http://schemas.openxmlformats.org/officeDocument/2006/relationships/package" Target="../embeddings/Microsoft_PowerPoint_Presentation13.pptx"/><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15.emf"/><Relationship Id="rId5" Type="http://schemas.openxmlformats.org/officeDocument/2006/relationships/package" Target="../embeddings/Microsoft_PowerPoint_Presentation14.pptx"/><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16.emf"/><Relationship Id="rId5" Type="http://schemas.openxmlformats.org/officeDocument/2006/relationships/package" Target="../embeddings/Microsoft_PowerPoint_Presentation15.pptx"/><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17.emf"/><Relationship Id="rId5" Type="http://schemas.openxmlformats.org/officeDocument/2006/relationships/package" Target="../embeddings/Microsoft_PowerPoint_Presentation16.pptx"/><Relationship Id="rId4"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18.emf"/><Relationship Id="rId5" Type="http://schemas.openxmlformats.org/officeDocument/2006/relationships/package" Target="../embeddings/Microsoft_PowerPoint_Presentation17.pptx"/><Relationship Id="rId4" Type="http://schemas.openxmlformats.org/officeDocument/2006/relationships/oleObject" Target="../embeddings/oleObject17.bin"/></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20.emf"/><Relationship Id="rId5" Type="http://schemas.openxmlformats.org/officeDocument/2006/relationships/package" Target="../embeddings/Microsoft_PowerPoint_Presentation18.pptx"/><Relationship Id="rId4" Type="http://schemas.openxmlformats.org/officeDocument/2006/relationships/oleObject" Target="../embeddings/oleObject18.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package" Target="../embeddings/Microsoft_PowerPoint_Presentation2.pptx"/><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21.emf"/><Relationship Id="rId5" Type="http://schemas.openxmlformats.org/officeDocument/2006/relationships/package" Target="../embeddings/Microsoft_PowerPoint_Presentation19.pptx"/><Relationship Id="rId4" Type="http://schemas.openxmlformats.org/officeDocument/2006/relationships/oleObject" Target="../embeddings/oleObject19.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22.emf"/><Relationship Id="rId5" Type="http://schemas.openxmlformats.org/officeDocument/2006/relationships/package" Target="../embeddings/Microsoft_PowerPoint_Presentation20.pptx"/><Relationship Id="rId4" Type="http://schemas.openxmlformats.org/officeDocument/2006/relationships/oleObject" Target="../embeddings/oleObject20.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23.emf"/><Relationship Id="rId5" Type="http://schemas.openxmlformats.org/officeDocument/2006/relationships/package" Target="../embeddings/Microsoft_PowerPoint_Presentation21.pptx"/><Relationship Id="rId4" Type="http://schemas.openxmlformats.org/officeDocument/2006/relationships/oleObject" Target="../embeddings/oleObject21.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24.emf"/><Relationship Id="rId5" Type="http://schemas.openxmlformats.org/officeDocument/2006/relationships/package" Target="../embeddings/Microsoft_PowerPoint_Presentation22.pptx"/><Relationship Id="rId4" Type="http://schemas.openxmlformats.org/officeDocument/2006/relationships/oleObject" Target="../embeddings/oleObject22.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25.emf"/><Relationship Id="rId5" Type="http://schemas.openxmlformats.org/officeDocument/2006/relationships/package" Target="../embeddings/Microsoft_PowerPoint_Presentation23.pptx"/><Relationship Id="rId4" Type="http://schemas.openxmlformats.org/officeDocument/2006/relationships/oleObject" Target="../embeddings/oleObject23.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26.emf"/><Relationship Id="rId5" Type="http://schemas.openxmlformats.org/officeDocument/2006/relationships/package" Target="../embeddings/Microsoft_PowerPoint_Presentation24.pptx"/><Relationship Id="rId4" Type="http://schemas.openxmlformats.org/officeDocument/2006/relationships/oleObject" Target="../embeddings/oleObject24.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27.emf"/><Relationship Id="rId5" Type="http://schemas.openxmlformats.org/officeDocument/2006/relationships/package" Target="../embeddings/Microsoft_PowerPoint_Presentation25.pptx"/><Relationship Id="rId4" Type="http://schemas.openxmlformats.org/officeDocument/2006/relationships/oleObject" Target="../embeddings/oleObject25.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28.emf"/><Relationship Id="rId5" Type="http://schemas.openxmlformats.org/officeDocument/2006/relationships/package" Target="../embeddings/Microsoft_PowerPoint_Presentation26.pptx"/><Relationship Id="rId4" Type="http://schemas.openxmlformats.org/officeDocument/2006/relationships/oleObject" Target="../embeddings/oleObject26.bin"/></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emf"/><Relationship Id="rId5" Type="http://schemas.openxmlformats.org/officeDocument/2006/relationships/package" Target="../embeddings/Microsoft_PowerPoint_Presentation3.pptx"/><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package" Target="../embeddings/Microsoft_PowerPoint_Presentation4.pptx"/><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emf"/><Relationship Id="rId5" Type="http://schemas.openxmlformats.org/officeDocument/2006/relationships/package" Target="../embeddings/Microsoft_PowerPoint_Presentation5.pptx"/><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7.emf"/><Relationship Id="rId5" Type="http://schemas.openxmlformats.org/officeDocument/2006/relationships/package" Target="../embeddings/Microsoft_PowerPoint_Presentation6.pptx"/><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8.emf"/><Relationship Id="rId5" Type="http://schemas.openxmlformats.org/officeDocument/2006/relationships/package" Target="../embeddings/Microsoft_PowerPoint_Presentation7.pptx"/><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9.emf"/><Relationship Id="rId5" Type="http://schemas.openxmlformats.org/officeDocument/2006/relationships/package" Target="../embeddings/Microsoft_PowerPoint_Presentation8.pptx"/><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0.emf"/><Relationship Id="rId5" Type="http://schemas.openxmlformats.org/officeDocument/2006/relationships/package" Target="../embeddings/Microsoft_PowerPoint_Presentation9.pptx"/><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359844440"/>
              </p:ext>
            </p:extLst>
          </p:nvPr>
        </p:nvGraphicFramePr>
        <p:xfrm>
          <a:off x="457200" y="304800"/>
          <a:ext cx="8331200" cy="6248400"/>
        </p:xfrm>
        <a:graphic>
          <a:graphicData uri="http://schemas.openxmlformats.org/presentationml/2006/ole">
            <mc:AlternateContent xmlns:mc="http://schemas.openxmlformats.org/markup-compatibility/2006">
              <mc:Choice xmlns:v="urn:schemas-microsoft-com:vml" Requires="v">
                <p:oleObj spid="_x0000_s1190" name="Presentation" r:id="rId5" imgW="2220380" imgH="1665649" progId="PowerPoint.Show.12">
                  <p:embed/>
                </p:oleObj>
              </mc:Choice>
              <mc:Fallback>
                <p:oleObj name="Presentation" r:id="rId5" imgW="2220380" imgH="1665649" progId="PowerPoint.Show.12">
                  <p:embed/>
                  <p:pic>
                    <p:nvPicPr>
                      <p:cNvPr id="0" name=""/>
                      <p:cNvPicPr/>
                      <p:nvPr/>
                    </p:nvPicPr>
                    <p:blipFill>
                      <a:blip r:embed="rId6"/>
                      <a:stretch>
                        <a:fillRect/>
                      </a:stretch>
                    </p:blipFill>
                    <p:spPr>
                      <a:xfrm>
                        <a:off x="457200" y="304800"/>
                        <a:ext cx="8331200" cy="6248400"/>
                      </a:xfrm>
                      <a:prstGeom prst="rect">
                        <a:avLst/>
                      </a:prstGeom>
                    </p:spPr>
                  </p:pic>
                </p:oleObj>
              </mc:Fallback>
            </mc:AlternateContent>
          </a:graphicData>
        </a:graphic>
      </p:graphicFrame>
    </p:spTree>
    <p:extLst>
      <p:ext uri="{BB962C8B-B14F-4D97-AF65-F5344CB8AC3E}">
        <p14:creationId xmlns:p14="http://schemas.microsoft.com/office/powerpoint/2010/main" val="1967306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562766717"/>
              </p:ext>
            </p:extLst>
          </p:nvPr>
        </p:nvGraphicFramePr>
        <p:xfrm>
          <a:off x="609600" y="400004"/>
          <a:ext cx="8077200" cy="6059184"/>
        </p:xfrm>
        <a:graphic>
          <a:graphicData uri="http://schemas.openxmlformats.org/presentationml/2006/ole">
            <mc:AlternateContent xmlns:mc="http://schemas.openxmlformats.org/markup-compatibility/2006">
              <mc:Choice xmlns:v="urn:schemas-microsoft-com:vml" Requires="v">
                <p:oleObj spid="_x0000_s58419" name="Presentation" r:id="rId5" imgW="970853" imgH="726920" progId="PowerPoint.Show.12">
                  <p:embed/>
                </p:oleObj>
              </mc:Choice>
              <mc:Fallback>
                <p:oleObj name="Presentation" r:id="rId5" imgW="970853" imgH="726920" progId="PowerPoint.Show.12">
                  <p:embed/>
                  <p:pic>
                    <p:nvPicPr>
                      <p:cNvPr id="0" name=""/>
                      <p:cNvPicPr/>
                      <p:nvPr/>
                    </p:nvPicPr>
                    <p:blipFill>
                      <a:blip r:embed="rId6"/>
                      <a:stretch>
                        <a:fillRect/>
                      </a:stretch>
                    </p:blipFill>
                    <p:spPr>
                      <a:xfrm>
                        <a:off x="609600" y="400004"/>
                        <a:ext cx="8077200" cy="6059184"/>
                      </a:xfrm>
                      <a:prstGeom prst="rect">
                        <a:avLst/>
                      </a:prstGeom>
                    </p:spPr>
                  </p:pic>
                </p:oleObj>
              </mc:Fallback>
            </mc:AlternateContent>
          </a:graphicData>
        </a:graphic>
      </p:graphicFrame>
    </p:spTree>
    <p:extLst>
      <p:ext uri="{BB962C8B-B14F-4D97-AF65-F5344CB8AC3E}">
        <p14:creationId xmlns:p14="http://schemas.microsoft.com/office/powerpoint/2010/main" val="7311345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047601282"/>
              </p:ext>
            </p:extLst>
          </p:nvPr>
        </p:nvGraphicFramePr>
        <p:xfrm>
          <a:off x="482601" y="304801"/>
          <a:ext cx="8280399" cy="6210300"/>
        </p:xfrm>
        <a:graphic>
          <a:graphicData uri="http://schemas.openxmlformats.org/presentationml/2006/ole">
            <mc:AlternateContent xmlns:mc="http://schemas.openxmlformats.org/markup-compatibility/2006">
              <mc:Choice xmlns:v="urn:schemas-microsoft-com:vml" Requires="v">
                <p:oleObj spid="_x0000_s12461" name="Presentation" r:id="rId5" imgW="1077564" imgH="807609" progId="PowerPoint.Show.12">
                  <p:embed/>
                </p:oleObj>
              </mc:Choice>
              <mc:Fallback>
                <p:oleObj name="Presentation" r:id="rId5" imgW="1077564" imgH="807609" progId="PowerPoint.Show.12">
                  <p:embed/>
                  <p:pic>
                    <p:nvPicPr>
                      <p:cNvPr id="0" name=""/>
                      <p:cNvPicPr/>
                      <p:nvPr/>
                    </p:nvPicPr>
                    <p:blipFill>
                      <a:blip r:embed="rId6"/>
                      <a:stretch>
                        <a:fillRect/>
                      </a:stretch>
                    </p:blipFill>
                    <p:spPr>
                      <a:xfrm>
                        <a:off x="482601" y="304801"/>
                        <a:ext cx="8280399" cy="6210300"/>
                      </a:xfrm>
                      <a:prstGeom prst="rect">
                        <a:avLst/>
                      </a:prstGeom>
                    </p:spPr>
                  </p:pic>
                </p:oleObj>
              </mc:Fallback>
            </mc:AlternateContent>
          </a:graphicData>
        </a:graphic>
      </p:graphicFrame>
    </p:spTree>
    <p:extLst>
      <p:ext uri="{BB962C8B-B14F-4D97-AF65-F5344CB8AC3E}">
        <p14:creationId xmlns:p14="http://schemas.microsoft.com/office/powerpoint/2010/main" val="33505999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9295232"/>
              </p:ext>
            </p:extLst>
          </p:nvPr>
        </p:nvGraphicFramePr>
        <p:xfrm>
          <a:off x="457200" y="304799"/>
          <a:ext cx="8305800" cy="6229351"/>
        </p:xfrm>
        <a:graphic>
          <a:graphicData uri="http://schemas.openxmlformats.org/presentationml/2006/ole">
            <mc:AlternateContent xmlns:mc="http://schemas.openxmlformats.org/markup-compatibility/2006">
              <mc:Choice xmlns:v="urn:schemas-microsoft-com:vml" Requires="v">
                <p:oleObj spid="_x0000_s53349" name="Presentation" r:id="rId5" imgW="1165889" imgH="873169" progId="PowerPoint.Show.12">
                  <p:embed/>
                </p:oleObj>
              </mc:Choice>
              <mc:Fallback>
                <p:oleObj name="Presentation" r:id="rId5" imgW="1165889" imgH="873169" progId="PowerPoint.Show.12">
                  <p:embed/>
                  <p:pic>
                    <p:nvPicPr>
                      <p:cNvPr id="0" name=""/>
                      <p:cNvPicPr/>
                      <p:nvPr/>
                    </p:nvPicPr>
                    <p:blipFill>
                      <a:blip r:embed="rId6"/>
                      <a:stretch>
                        <a:fillRect/>
                      </a:stretch>
                    </p:blipFill>
                    <p:spPr>
                      <a:xfrm>
                        <a:off x="457200" y="304799"/>
                        <a:ext cx="8305800" cy="6229351"/>
                      </a:xfrm>
                      <a:prstGeom prst="rect">
                        <a:avLst/>
                      </a:prstGeom>
                    </p:spPr>
                  </p:pic>
                </p:oleObj>
              </mc:Fallback>
            </mc:AlternateContent>
          </a:graphicData>
        </a:graphic>
      </p:graphicFrame>
    </p:spTree>
    <p:extLst>
      <p:ext uri="{BB962C8B-B14F-4D97-AF65-F5344CB8AC3E}">
        <p14:creationId xmlns:p14="http://schemas.microsoft.com/office/powerpoint/2010/main" val="3586531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66915538"/>
              </p:ext>
            </p:extLst>
          </p:nvPr>
        </p:nvGraphicFramePr>
        <p:xfrm>
          <a:off x="431800" y="304800"/>
          <a:ext cx="8331200" cy="6246813"/>
        </p:xfrm>
        <a:graphic>
          <a:graphicData uri="http://schemas.openxmlformats.org/presentationml/2006/ole">
            <mc:AlternateContent xmlns:mc="http://schemas.openxmlformats.org/markup-compatibility/2006">
              <mc:Choice xmlns:v="urn:schemas-microsoft-com:vml" Requires="v">
                <p:oleObj spid="_x0000_s56373" name="Presentation" r:id="rId5" imgW="1281613" imgH="959981" progId="PowerPoint.Show.12">
                  <p:embed/>
                </p:oleObj>
              </mc:Choice>
              <mc:Fallback>
                <p:oleObj name="Presentation" r:id="rId5" imgW="1281613" imgH="959981" progId="PowerPoint.Show.12">
                  <p:embed/>
                  <p:pic>
                    <p:nvPicPr>
                      <p:cNvPr id="0" name=""/>
                      <p:cNvPicPr/>
                      <p:nvPr/>
                    </p:nvPicPr>
                    <p:blipFill>
                      <a:blip r:embed="rId6"/>
                      <a:stretch>
                        <a:fillRect/>
                      </a:stretch>
                    </p:blipFill>
                    <p:spPr>
                      <a:xfrm>
                        <a:off x="431800" y="304800"/>
                        <a:ext cx="8331200" cy="6246813"/>
                      </a:xfrm>
                      <a:prstGeom prst="rect">
                        <a:avLst/>
                      </a:prstGeom>
                    </p:spPr>
                  </p:pic>
                </p:oleObj>
              </mc:Fallback>
            </mc:AlternateContent>
          </a:graphicData>
        </a:graphic>
      </p:graphicFrame>
    </p:spTree>
    <p:extLst>
      <p:ext uri="{BB962C8B-B14F-4D97-AF65-F5344CB8AC3E}">
        <p14:creationId xmlns:p14="http://schemas.microsoft.com/office/powerpoint/2010/main" val="1585421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327792930"/>
              </p:ext>
            </p:extLst>
          </p:nvPr>
        </p:nvGraphicFramePr>
        <p:xfrm>
          <a:off x="533400" y="457200"/>
          <a:ext cx="8032750" cy="6022975"/>
        </p:xfrm>
        <a:graphic>
          <a:graphicData uri="http://schemas.openxmlformats.org/presentationml/2006/ole">
            <mc:AlternateContent xmlns:mc="http://schemas.openxmlformats.org/markup-compatibility/2006">
              <mc:Choice xmlns:v="urn:schemas-microsoft-com:vml" Requires="v">
                <p:oleObj spid="_x0000_s16561" name="Presentation" r:id="rId5" imgW="537881" imgH="403805" progId="PowerPoint.Show.12">
                  <p:embed/>
                </p:oleObj>
              </mc:Choice>
              <mc:Fallback>
                <p:oleObj name="Presentation" r:id="rId5" imgW="537881" imgH="403805" progId="PowerPoint.Show.12">
                  <p:embed/>
                  <p:pic>
                    <p:nvPicPr>
                      <p:cNvPr id="0" name=""/>
                      <p:cNvPicPr/>
                      <p:nvPr/>
                    </p:nvPicPr>
                    <p:blipFill>
                      <a:blip r:embed="rId6"/>
                      <a:stretch>
                        <a:fillRect/>
                      </a:stretch>
                    </p:blipFill>
                    <p:spPr>
                      <a:xfrm>
                        <a:off x="533400" y="457200"/>
                        <a:ext cx="8032750" cy="6022975"/>
                      </a:xfrm>
                      <a:prstGeom prst="rect">
                        <a:avLst/>
                      </a:prstGeom>
                    </p:spPr>
                  </p:pic>
                </p:oleObj>
              </mc:Fallback>
            </mc:AlternateContent>
          </a:graphicData>
        </a:graphic>
      </p:graphicFrame>
    </p:spTree>
    <p:extLst>
      <p:ext uri="{BB962C8B-B14F-4D97-AF65-F5344CB8AC3E}">
        <p14:creationId xmlns:p14="http://schemas.microsoft.com/office/powerpoint/2010/main" val="3700917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924524065"/>
              </p:ext>
            </p:extLst>
          </p:nvPr>
        </p:nvGraphicFramePr>
        <p:xfrm>
          <a:off x="457200" y="343059"/>
          <a:ext cx="8305800" cy="6228628"/>
        </p:xfrm>
        <a:graphic>
          <a:graphicData uri="http://schemas.openxmlformats.org/presentationml/2006/ole">
            <mc:AlternateContent xmlns:mc="http://schemas.openxmlformats.org/markup-compatibility/2006">
              <mc:Choice xmlns:v="urn:schemas-microsoft-com:vml" Requires="v">
                <p:oleObj spid="_x0000_s59438" name="Presentation" r:id="rId5" imgW="2005516" imgH="1504271" progId="PowerPoint.Show.12">
                  <p:embed/>
                </p:oleObj>
              </mc:Choice>
              <mc:Fallback>
                <p:oleObj name="Presentation" r:id="rId5" imgW="2005516" imgH="1504271" progId="PowerPoint.Show.12">
                  <p:embed/>
                  <p:pic>
                    <p:nvPicPr>
                      <p:cNvPr id="0" name=""/>
                      <p:cNvPicPr/>
                      <p:nvPr/>
                    </p:nvPicPr>
                    <p:blipFill>
                      <a:blip r:embed="rId6"/>
                      <a:stretch>
                        <a:fillRect/>
                      </a:stretch>
                    </p:blipFill>
                    <p:spPr>
                      <a:xfrm>
                        <a:off x="457200" y="343059"/>
                        <a:ext cx="8305800" cy="6228628"/>
                      </a:xfrm>
                      <a:prstGeom prst="rect">
                        <a:avLst/>
                      </a:prstGeom>
                    </p:spPr>
                  </p:pic>
                </p:oleObj>
              </mc:Fallback>
            </mc:AlternateContent>
          </a:graphicData>
        </a:graphic>
      </p:graphicFrame>
    </p:spTree>
    <p:extLst>
      <p:ext uri="{BB962C8B-B14F-4D97-AF65-F5344CB8AC3E}">
        <p14:creationId xmlns:p14="http://schemas.microsoft.com/office/powerpoint/2010/main" val="5844237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194555357"/>
              </p:ext>
            </p:extLst>
          </p:nvPr>
        </p:nvGraphicFramePr>
        <p:xfrm>
          <a:off x="566738" y="428625"/>
          <a:ext cx="8086725" cy="6056313"/>
        </p:xfrm>
        <a:graphic>
          <a:graphicData uri="http://schemas.openxmlformats.org/presentationml/2006/ole">
            <mc:AlternateContent xmlns:mc="http://schemas.openxmlformats.org/markup-compatibility/2006">
              <mc:Choice xmlns:v="urn:schemas-microsoft-com:vml" Requires="v">
                <p:oleObj spid="_x0000_s72719" name="Presentation" r:id="rId5" imgW="2084828" imgH="1562266" progId="PowerPoint.Show.12">
                  <p:embed/>
                </p:oleObj>
              </mc:Choice>
              <mc:Fallback>
                <p:oleObj name="Presentation" r:id="rId5" imgW="2084828" imgH="1562266" progId="PowerPoint.Show.12">
                  <p:embed/>
                  <p:pic>
                    <p:nvPicPr>
                      <p:cNvPr id="0" name=""/>
                      <p:cNvPicPr/>
                      <p:nvPr/>
                    </p:nvPicPr>
                    <p:blipFill>
                      <a:blip r:embed="rId6"/>
                      <a:stretch>
                        <a:fillRect/>
                      </a:stretch>
                    </p:blipFill>
                    <p:spPr>
                      <a:xfrm>
                        <a:off x="566738" y="428625"/>
                        <a:ext cx="8086725" cy="6056313"/>
                      </a:xfrm>
                      <a:prstGeom prst="rect">
                        <a:avLst/>
                      </a:prstGeom>
                    </p:spPr>
                  </p:pic>
                </p:oleObj>
              </mc:Fallback>
            </mc:AlternateContent>
          </a:graphicData>
        </a:graphic>
      </p:graphicFrame>
    </p:spTree>
    <p:extLst>
      <p:ext uri="{BB962C8B-B14F-4D97-AF65-F5344CB8AC3E}">
        <p14:creationId xmlns:p14="http://schemas.microsoft.com/office/powerpoint/2010/main" val="1632878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417969181"/>
              </p:ext>
            </p:extLst>
          </p:nvPr>
        </p:nvGraphicFramePr>
        <p:xfrm>
          <a:off x="457200" y="457200"/>
          <a:ext cx="8078787" cy="6062663"/>
        </p:xfrm>
        <a:graphic>
          <a:graphicData uri="http://schemas.openxmlformats.org/presentationml/2006/ole">
            <mc:AlternateContent xmlns:mc="http://schemas.openxmlformats.org/markup-compatibility/2006">
              <mc:Choice xmlns:v="urn:schemas-microsoft-com:vml" Requires="v">
                <p:oleObj spid="_x0000_s19617" name="Presentation" r:id="rId5" imgW="1088019" imgH="813733" progId="PowerPoint.Show.12">
                  <p:embed/>
                </p:oleObj>
              </mc:Choice>
              <mc:Fallback>
                <p:oleObj name="Presentation" r:id="rId5" imgW="1088019" imgH="813733" progId="PowerPoint.Show.12">
                  <p:embed/>
                  <p:pic>
                    <p:nvPicPr>
                      <p:cNvPr id="0" name=""/>
                      <p:cNvPicPr/>
                      <p:nvPr/>
                    </p:nvPicPr>
                    <p:blipFill>
                      <a:blip r:embed="rId6"/>
                      <a:stretch>
                        <a:fillRect/>
                      </a:stretch>
                    </p:blipFill>
                    <p:spPr>
                      <a:xfrm>
                        <a:off x="457200" y="457200"/>
                        <a:ext cx="8078787" cy="6062663"/>
                      </a:xfrm>
                      <a:prstGeom prst="rect">
                        <a:avLst/>
                      </a:prstGeom>
                    </p:spPr>
                  </p:pic>
                </p:oleObj>
              </mc:Fallback>
            </mc:AlternateContent>
          </a:graphicData>
        </a:graphic>
      </p:graphicFrame>
    </p:spTree>
    <p:extLst>
      <p:ext uri="{BB962C8B-B14F-4D97-AF65-F5344CB8AC3E}">
        <p14:creationId xmlns:p14="http://schemas.microsoft.com/office/powerpoint/2010/main" val="3154814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Documents and Settings\Theo Webb\My Documents\Tessa Webb Documents\Habitat for Humanity\Graphics\6055 Legacy Inse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488611"/>
            <a:ext cx="8305800" cy="585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924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197520917"/>
              </p:ext>
            </p:extLst>
          </p:nvPr>
        </p:nvGraphicFramePr>
        <p:xfrm>
          <a:off x="457200" y="343059"/>
          <a:ext cx="8305800" cy="6228628"/>
        </p:xfrm>
        <a:graphic>
          <a:graphicData uri="http://schemas.openxmlformats.org/presentationml/2006/ole">
            <mc:AlternateContent xmlns:mc="http://schemas.openxmlformats.org/markup-compatibility/2006">
              <mc:Choice xmlns:v="urn:schemas-microsoft-com:vml" Requires="v">
                <p:oleObj spid="_x0000_s60461" name="Presentation" r:id="rId5" imgW="2097086" imgH="1572713" progId="PowerPoint.Show.12">
                  <p:embed/>
                </p:oleObj>
              </mc:Choice>
              <mc:Fallback>
                <p:oleObj name="Presentation" r:id="rId5" imgW="2097086" imgH="1572713" progId="PowerPoint.Show.12">
                  <p:embed/>
                  <p:pic>
                    <p:nvPicPr>
                      <p:cNvPr id="0" name=""/>
                      <p:cNvPicPr/>
                      <p:nvPr/>
                    </p:nvPicPr>
                    <p:blipFill>
                      <a:blip r:embed="rId6"/>
                      <a:stretch>
                        <a:fillRect/>
                      </a:stretch>
                    </p:blipFill>
                    <p:spPr>
                      <a:xfrm>
                        <a:off x="457200" y="343059"/>
                        <a:ext cx="8305800" cy="6228628"/>
                      </a:xfrm>
                      <a:prstGeom prst="rect">
                        <a:avLst/>
                      </a:prstGeom>
                    </p:spPr>
                  </p:pic>
                </p:oleObj>
              </mc:Fallback>
            </mc:AlternateContent>
          </a:graphicData>
        </a:graphic>
      </p:graphicFrame>
    </p:spTree>
    <p:extLst>
      <p:ext uri="{BB962C8B-B14F-4D97-AF65-F5344CB8AC3E}">
        <p14:creationId xmlns:p14="http://schemas.microsoft.com/office/powerpoint/2010/main" val="5844237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701408525"/>
              </p:ext>
            </p:extLst>
          </p:nvPr>
        </p:nvGraphicFramePr>
        <p:xfrm>
          <a:off x="457200" y="304800"/>
          <a:ext cx="8331200" cy="6248400"/>
        </p:xfrm>
        <a:graphic>
          <a:graphicData uri="http://schemas.openxmlformats.org/presentationml/2006/ole">
            <mc:AlternateContent xmlns:mc="http://schemas.openxmlformats.org/markup-compatibility/2006">
              <mc:Choice xmlns:v="urn:schemas-microsoft-com:vml" Requires="v">
                <p:oleObj spid="_x0000_s66576" name="Presentation" r:id="rId5" imgW="2439931" imgH="1830269" progId="PowerPoint.Show.12">
                  <p:embed/>
                </p:oleObj>
              </mc:Choice>
              <mc:Fallback>
                <p:oleObj name="Presentation" r:id="rId5" imgW="2439931" imgH="1830269" progId="PowerPoint.Show.12">
                  <p:embed/>
                  <p:pic>
                    <p:nvPicPr>
                      <p:cNvPr id="0" name=""/>
                      <p:cNvPicPr/>
                      <p:nvPr/>
                    </p:nvPicPr>
                    <p:blipFill>
                      <a:blip r:embed="rId6"/>
                      <a:stretch>
                        <a:fillRect/>
                      </a:stretch>
                    </p:blipFill>
                    <p:spPr>
                      <a:xfrm>
                        <a:off x="457200" y="304800"/>
                        <a:ext cx="8331200" cy="6248400"/>
                      </a:xfrm>
                      <a:prstGeom prst="rect">
                        <a:avLst/>
                      </a:prstGeom>
                    </p:spPr>
                  </p:pic>
                </p:oleObj>
              </mc:Fallback>
            </mc:AlternateContent>
          </a:graphicData>
        </a:graphic>
      </p:graphicFrame>
    </p:spTree>
    <p:extLst>
      <p:ext uri="{BB962C8B-B14F-4D97-AF65-F5344CB8AC3E}">
        <p14:creationId xmlns:p14="http://schemas.microsoft.com/office/powerpoint/2010/main" val="221373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760651029"/>
              </p:ext>
            </p:extLst>
          </p:nvPr>
        </p:nvGraphicFramePr>
        <p:xfrm>
          <a:off x="331788" y="284163"/>
          <a:ext cx="8355012" cy="6269492"/>
        </p:xfrm>
        <a:graphic>
          <a:graphicData uri="http://schemas.openxmlformats.org/presentationml/2006/ole">
            <mc:AlternateContent xmlns:mc="http://schemas.openxmlformats.org/markup-compatibility/2006">
              <mc:Choice xmlns:v="urn:schemas-microsoft-com:vml" Requires="v">
                <p:oleObj spid="_x0000_s31896" name="Presentation" r:id="rId5" imgW="1165889" imgH="873169" progId="PowerPoint.Show.12">
                  <p:embed/>
                </p:oleObj>
              </mc:Choice>
              <mc:Fallback>
                <p:oleObj name="Presentation" r:id="rId5" imgW="1165889" imgH="873169" progId="PowerPoint.Show.12">
                  <p:embed/>
                  <p:pic>
                    <p:nvPicPr>
                      <p:cNvPr id="0" name=""/>
                      <p:cNvPicPr/>
                      <p:nvPr/>
                    </p:nvPicPr>
                    <p:blipFill>
                      <a:blip r:embed="rId6"/>
                      <a:stretch>
                        <a:fillRect/>
                      </a:stretch>
                    </p:blipFill>
                    <p:spPr>
                      <a:xfrm>
                        <a:off x="331788" y="284163"/>
                        <a:ext cx="8355012" cy="6269492"/>
                      </a:xfrm>
                      <a:prstGeom prst="rect">
                        <a:avLst/>
                      </a:prstGeom>
                    </p:spPr>
                  </p:pic>
                </p:oleObj>
              </mc:Fallback>
            </mc:AlternateContent>
          </a:graphicData>
        </a:graphic>
      </p:graphicFrame>
    </p:spTree>
    <p:extLst>
      <p:ext uri="{BB962C8B-B14F-4D97-AF65-F5344CB8AC3E}">
        <p14:creationId xmlns:p14="http://schemas.microsoft.com/office/powerpoint/2010/main" val="718729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830220048"/>
              </p:ext>
            </p:extLst>
          </p:nvPr>
        </p:nvGraphicFramePr>
        <p:xfrm>
          <a:off x="457200" y="343059"/>
          <a:ext cx="8305800" cy="6228628"/>
        </p:xfrm>
        <a:graphic>
          <a:graphicData uri="http://schemas.openxmlformats.org/presentationml/2006/ole">
            <mc:AlternateContent xmlns:mc="http://schemas.openxmlformats.org/markup-compatibility/2006">
              <mc:Choice xmlns:v="urn:schemas-microsoft-com:vml" Requires="v">
                <p:oleObj spid="_x0000_s61485" name="Presentation" r:id="rId5" imgW="1920330" imgH="1438678" progId="PowerPoint.Show.12">
                  <p:embed/>
                </p:oleObj>
              </mc:Choice>
              <mc:Fallback>
                <p:oleObj name="Presentation" r:id="rId5" imgW="1920330" imgH="1438678" progId="PowerPoint.Show.12">
                  <p:embed/>
                  <p:pic>
                    <p:nvPicPr>
                      <p:cNvPr id="0" name=""/>
                      <p:cNvPicPr/>
                      <p:nvPr/>
                    </p:nvPicPr>
                    <p:blipFill>
                      <a:blip r:embed="rId6"/>
                      <a:stretch>
                        <a:fillRect/>
                      </a:stretch>
                    </p:blipFill>
                    <p:spPr>
                      <a:xfrm>
                        <a:off x="457200" y="343059"/>
                        <a:ext cx="8305800" cy="6228628"/>
                      </a:xfrm>
                      <a:prstGeom prst="rect">
                        <a:avLst/>
                      </a:prstGeom>
                    </p:spPr>
                  </p:pic>
                </p:oleObj>
              </mc:Fallback>
            </mc:AlternateContent>
          </a:graphicData>
        </a:graphic>
      </p:graphicFrame>
    </p:spTree>
    <p:extLst>
      <p:ext uri="{BB962C8B-B14F-4D97-AF65-F5344CB8AC3E}">
        <p14:creationId xmlns:p14="http://schemas.microsoft.com/office/powerpoint/2010/main" val="5844237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870457208"/>
              </p:ext>
            </p:extLst>
          </p:nvPr>
        </p:nvGraphicFramePr>
        <p:xfrm>
          <a:off x="457200" y="343059"/>
          <a:ext cx="8305800" cy="6228628"/>
        </p:xfrm>
        <a:graphic>
          <a:graphicData uri="http://schemas.openxmlformats.org/presentationml/2006/ole">
            <mc:AlternateContent xmlns:mc="http://schemas.openxmlformats.org/markup-compatibility/2006">
              <mc:Choice xmlns:v="urn:schemas-microsoft-com:vml" Requires="v">
                <p:oleObj spid="_x0000_s74766" name="Presentation" r:id="rId5" imgW="1776953" imgH="1332087" progId="PowerPoint.Show.12">
                  <p:embed/>
                </p:oleObj>
              </mc:Choice>
              <mc:Fallback>
                <p:oleObj name="Presentation" r:id="rId5" imgW="1776953" imgH="1332087" progId="PowerPoint.Show.12">
                  <p:embed/>
                  <p:pic>
                    <p:nvPicPr>
                      <p:cNvPr id="0" name=""/>
                      <p:cNvPicPr/>
                      <p:nvPr/>
                    </p:nvPicPr>
                    <p:blipFill>
                      <a:blip r:embed="rId6"/>
                      <a:stretch>
                        <a:fillRect/>
                      </a:stretch>
                    </p:blipFill>
                    <p:spPr>
                      <a:xfrm>
                        <a:off x="457200" y="343059"/>
                        <a:ext cx="8305800" cy="6228628"/>
                      </a:xfrm>
                      <a:prstGeom prst="rect">
                        <a:avLst/>
                      </a:prstGeom>
                    </p:spPr>
                  </p:pic>
                </p:oleObj>
              </mc:Fallback>
            </mc:AlternateContent>
          </a:graphicData>
        </a:graphic>
      </p:graphicFrame>
    </p:spTree>
    <p:extLst>
      <p:ext uri="{BB962C8B-B14F-4D97-AF65-F5344CB8AC3E}">
        <p14:creationId xmlns:p14="http://schemas.microsoft.com/office/powerpoint/2010/main" val="4595073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92418819"/>
              </p:ext>
            </p:extLst>
          </p:nvPr>
        </p:nvGraphicFramePr>
        <p:xfrm>
          <a:off x="457200" y="381000"/>
          <a:ext cx="8324850" cy="6253163"/>
        </p:xfrm>
        <a:graphic>
          <a:graphicData uri="http://schemas.openxmlformats.org/presentationml/2006/ole">
            <mc:AlternateContent xmlns:mc="http://schemas.openxmlformats.org/markup-compatibility/2006">
              <mc:Choice xmlns:v="urn:schemas-microsoft-com:vml" Requires="v">
                <p:oleObj spid="_x0000_s39057" name="Presentation" r:id="rId5" imgW="1164306" imgH="871849" progId="PowerPoint.Show.12">
                  <p:embed/>
                </p:oleObj>
              </mc:Choice>
              <mc:Fallback>
                <p:oleObj name="Presentation" r:id="rId5" imgW="1164306" imgH="871849" progId="PowerPoint.Show.12">
                  <p:embed/>
                  <p:pic>
                    <p:nvPicPr>
                      <p:cNvPr id="0" name=""/>
                      <p:cNvPicPr/>
                      <p:nvPr/>
                    </p:nvPicPr>
                    <p:blipFill>
                      <a:blip r:embed="rId6"/>
                      <a:stretch>
                        <a:fillRect/>
                      </a:stretch>
                    </p:blipFill>
                    <p:spPr>
                      <a:xfrm>
                        <a:off x="457200" y="381000"/>
                        <a:ext cx="8324850" cy="6253163"/>
                      </a:xfrm>
                      <a:prstGeom prst="rect">
                        <a:avLst/>
                      </a:prstGeom>
                    </p:spPr>
                  </p:pic>
                </p:oleObj>
              </mc:Fallback>
            </mc:AlternateContent>
          </a:graphicData>
        </a:graphic>
      </p:graphicFrame>
    </p:spTree>
    <p:extLst>
      <p:ext uri="{BB962C8B-B14F-4D97-AF65-F5344CB8AC3E}">
        <p14:creationId xmlns:p14="http://schemas.microsoft.com/office/powerpoint/2010/main" val="28479623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52313817"/>
              </p:ext>
            </p:extLst>
          </p:nvPr>
        </p:nvGraphicFramePr>
        <p:xfrm>
          <a:off x="701675" y="449263"/>
          <a:ext cx="7921625" cy="5943600"/>
        </p:xfrm>
        <a:graphic>
          <a:graphicData uri="http://schemas.openxmlformats.org/presentationml/2006/ole">
            <mc:AlternateContent xmlns:mc="http://schemas.openxmlformats.org/markup-compatibility/2006">
              <mc:Choice xmlns:v="urn:schemas-microsoft-com:vml" Requires="v">
                <p:oleObj spid="_x0000_s40083" name="Presentation" r:id="rId5" imgW="1222323" imgH="917585" progId="PowerPoint.Show.12">
                  <p:embed/>
                </p:oleObj>
              </mc:Choice>
              <mc:Fallback>
                <p:oleObj name="Presentation" r:id="rId5" imgW="1222323" imgH="917585" progId="PowerPoint.Show.12">
                  <p:embed/>
                  <p:pic>
                    <p:nvPicPr>
                      <p:cNvPr id="0" name=""/>
                      <p:cNvPicPr/>
                      <p:nvPr/>
                    </p:nvPicPr>
                    <p:blipFill>
                      <a:blip r:embed="rId6"/>
                      <a:stretch>
                        <a:fillRect/>
                      </a:stretch>
                    </p:blipFill>
                    <p:spPr>
                      <a:xfrm>
                        <a:off x="701675" y="449263"/>
                        <a:ext cx="7921625" cy="5943600"/>
                      </a:xfrm>
                      <a:prstGeom prst="rect">
                        <a:avLst/>
                      </a:prstGeom>
                    </p:spPr>
                  </p:pic>
                </p:oleObj>
              </mc:Fallback>
            </mc:AlternateContent>
          </a:graphicData>
        </a:graphic>
      </p:graphicFrame>
    </p:spTree>
    <p:extLst>
      <p:ext uri="{BB962C8B-B14F-4D97-AF65-F5344CB8AC3E}">
        <p14:creationId xmlns:p14="http://schemas.microsoft.com/office/powerpoint/2010/main" val="27933859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13843171"/>
              </p:ext>
            </p:extLst>
          </p:nvPr>
        </p:nvGraphicFramePr>
        <p:xfrm>
          <a:off x="625475" y="539750"/>
          <a:ext cx="7904163" cy="5934075"/>
        </p:xfrm>
        <a:graphic>
          <a:graphicData uri="http://schemas.openxmlformats.org/presentationml/2006/ole">
            <mc:AlternateContent xmlns:mc="http://schemas.openxmlformats.org/markup-compatibility/2006">
              <mc:Choice xmlns:v="urn:schemas-microsoft-com:vml" Requires="v">
                <p:oleObj spid="_x0000_s41104" name="Presentation" r:id="rId5" imgW="917498" imgH="687296" progId="PowerPoint.Show.12">
                  <p:embed/>
                </p:oleObj>
              </mc:Choice>
              <mc:Fallback>
                <p:oleObj name="Presentation" r:id="rId5" imgW="917498" imgH="687296" progId="PowerPoint.Show.12">
                  <p:embed/>
                  <p:pic>
                    <p:nvPicPr>
                      <p:cNvPr id="0" name=""/>
                      <p:cNvPicPr/>
                      <p:nvPr/>
                    </p:nvPicPr>
                    <p:blipFill>
                      <a:blip r:embed="rId6"/>
                      <a:stretch>
                        <a:fillRect/>
                      </a:stretch>
                    </p:blipFill>
                    <p:spPr>
                      <a:xfrm>
                        <a:off x="625475" y="539750"/>
                        <a:ext cx="7904163" cy="5934075"/>
                      </a:xfrm>
                      <a:prstGeom prst="rect">
                        <a:avLst/>
                      </a:prstGeom>
                    </p:spPr>
                  </p:pic>
                </p:oleObj>
              </mc:Fallback>
            </mc:AlternateContent>
          </a:graphicData>
        </a:graphic>
      </p:graphicFrame>
    </p:spTree>
    <p:extLst>
      <p:ext uri="{BB962C8B-B14F-4D97-AF65-F5344CB8AC3E}">
        <p14:creationId xmlns:p14="http://schemas.microsoft.com/office/powerpoint/2010/main" val="4192820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286402553"/>
              </p:ext>
            </p:extLst>
          </p:nvPr>
        </p:nvGraphicFramePr>
        <p:xfrm>
          <a:off x="625475" y="539750"/>
          <a:ext cx="7904163" cy="5934075"/>
        </p:xfrm>
        <a:graphic>
          <a:graphicData uri="http://schemas.openxmlformats.org/presentationml/2006/ole">
            <mc:AlternateContent xmlns:mc="http://schemas.openxmlformats.org/markup-compatibility/2006">
              <mc:Choice xmlns:v="urn:schemas-microsoft-com:vml" Requires="v">
                <p:oleObj spid="_x0000_s55361" name="Presentation" r:id="rId5" imgW="771159" imgH="576191" progId="PowerPoint.Show.12">
                  <p:embed/>
                </p:oleObj>
              </mc:Choice>
              <mc:Fallback>
                <p:oleObj name="Presentation" r:id="rId5" imgW="771159" imgH="576191" progId="PowerPoint.Show.12">
                  <p:embed/>
                  <p:pic>
                    <p:nvPicPr>
                      <p:cNvPr id="0" name=""/>
                      <p:cNvPicPr/>
                      <p:nvPr/>
                    </p:nvPicPr>
                    <p:blipFill>
                      <a:blip r:embed="rId6"/>
                      <a:stretch>
                        <a:fillRect/>
                      </a:stretch>
                    </p:blipFill>
                    <p:spPr>
                      <a:xfrm>
                        <a:off x="625475" y="539750"/>
                        <a:ext cx="7904163" cy="5934075"/>
                      </a:xfrm>
                      <a:prstGeom prst="rect">
                        <a:avLst/>
                      </a:prstGeom>
                    </p:spPr>
                  </p:pic>
                </p:oleObj>
              </mc:Fallback>
            </mc:AlternateContent>
          </a:graphicData>
        </a:graphic>
      </p:graphicFrame>
    </p:spTree>
    <p:extLst>
      <p:ext uri="{BB962C8B-B14F-4D97-AF65-F5344CB8AC3E}">
        <p14:creationId xmlns:p14="http://schemas.microsoft.com/office/powerpoint/2010/main" val="11189648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433609204"/>
              </p:ext>
            </p:extLst>
          </p:nvPr>
        </p:nvGraphicFramePr>
        <p:xfrm>
          <a:off x="631825" y="531813"/>
          <a:ext cx="7935913" cy="5951537"/>
        </p:xfrm>
        <a:graphic>
          <a:graphicData uri="http://schemas.openxmlformats.org/presentationml/2006/ole">
            <mc:AlternateContent xmlns:mc="http://schemas.openxmlformats.org/markup-compatibility/2006">
              <mc:Choice xmlns:v="urn:schemas-microsoft-com:vml" Requires="v">
                <p:oleObj spid="_x0000_s38035" name="Presentation" r:id="rId5" imgW="655407" imgH="490617" progId="PowerPoint.Show.12">
                  <p:embed/>
                </p:oleObj>
              </mc:Choice>
              <mc:Fallback>
                <p:oleObj name="Presentation" r:id="rId5" imgW="655407" imgH="490617" progId="PowerPoint.Show.12">
                  <p:embed/>
                  <p:pic>
                    <p:nvPicPr>
                      <p:cNvPr id="0" name=""/>
                      <p:cNvPicPr/>
                      <p:nvPr/>
                    </p:nvPicPr>
                    <p:blipFill>
                      <a:blip r:embed="rId6"/>
                      <a:stretch>
                        <a:fillRect/>
                      </a:stretch>
                    </p:blipFill>
                    <p:spPr>
                      <a:xfrm>
                        <a:off x="631825" y="531813"/>
                        <a:ext cx="7935913" cy="5951537"/>
                      </a:xfrm>
                      <a:prstGeom prst="rect">
                        <a:avLst/>
                      </a:prstGeom>
                    </p:spPr>
                  </p:pic>
                </p:oleObj>
              </mc:Fallback>
            </mc:AlternateContent>
          </a:graphicData>
        </a:graphic>
      </p:graphicFrame>
    </p:spTree>
    <p:extLst>
      <p:ext uri="{BB962C8B-B14F-4D97-AF65-F5344CB8AC3E}">
        <p14:creationId xmlns:p14="http://schemas.microsoft.com/office/powerpoint/2010/main" val="37133056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71007"/>
            <a:ext cx="8597523" cy="6079442"/>
          </a:xfrm>
          <a:prstGeom prst="rect">
            <a:avLst/>
          </a:prstGeom>
        </p:spPr>
      </p:pic>
    </p:spTree>
    <p:extLst>
      <p:ext uri="{BB962C8B-B14F-4D97-AF65-F5344CB8AC3E}">
        <p14:creationId xmlns:p14="http://schemas.microsoft.com/office/powerpoint/2010/main" val="2842778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876074001"/>
              </p:ext>
            </p:extLst>
          </p:nvPr>
        </p:nvGraphicFramePr>
        <p:xfrm>
          <a:off x="711200" y="450850"/>
          <a:ext cx="7635875" cy="5727700"/>
        </p:xfrm>
        <a:graphic>
          <a:graphicData uri="http://schemas.openxmlformats.org/presentationml/2006/ole">
            <mc:AlternateContent xmlns:mc="http://schemas.openxmlformats.org/markup-compatibility/2006">
              <mc:Choice xmlns:v="urn:schemas-microsoft-com:vml" Requires="v">
                <p:oleObj spid="_x0000_s42115" name="Presentation" r:id="rId5" imgW="1079006" imgH="809410" progId="PowerPoint.Show.12">
                  <p:embed/>
                </p:oleObj>
              </mc:Choice>
              <mc:Fallback>
                <p:oleObj name="Presentation" r:id="rId5" imgW="1079006" imgH="809410" progId="PowerPoint.Show.12">
                  <p:embed/>
                  <p:pic>
                    <p:nvPicPr>
                      <p:cNvPr id="0" name=""/>
                      <p:cNvPicPr/>
                      <p:nvPr/>
                    </p:nvPicPr>
                    <p:blipFill>
                      <a:blip r:embed="rId6"/>
                      <a:stretch>
                        <a:fillRect/>
                      </a:stretch>
                    </p:blipFill>
                    <p:spPr>
                      <a:xfrm>
                        <a:off x="711200" y="450850"/>
                        <a:ext cx="7635875" cy="5727700"/>
                      </a:xfrm>
                      <a:prstGeom prst="rect">
                        <a:avLst/>
                      </a:prstGeom>
                    </p:spPr>
                  </p:pic>
                </p:oleObj>
              </mc:Fallback>
            </mc:AlternateContent>
          </a:graphicData>
        </a:graphic>
      </p:graphicFrame>
    </p:spTree>
    <p:extLst>
      <p:ext uri="{BB962C8B-B14F-4D97-AF65-F5344CB8AC3E}">
        <p14:creationId xmlns:p14="http://schemas.microsoft.com/office/powerpoint/2010/main" val="14947019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137950374"/>
              </p:ext>
            </p:extLst>
          </p:nvPr>
        </p:nvGraphicFramePr>
        <p:xfrm>
          <a:off x="463550" y="349250"/>
          <a:ext cx="8293100" cy="6216650"/>
        </p:xfrm>
        <a:graphic>
          <a:graphicData uri="http://schemas.openxmlformats.org/presentationml/2006/ole">
            <mc:AlternateContent xmlns:mc="http://schemas.openxmlformats.org/markup-compatibility/2006">
              <mc:Choice xmlns:v="urn:schemas-microsoft-com:vml" Requires="v">
                <p:oleObj spid="_x0000_s69649" name="Presentation" r:id="rId5" imgW="1071435" imgH="803287" progId="PowerPoint.Show.12">
                  <p:embed/>
                </p:oleObj>
              </mc:Choice>
              <mc:Fallback>
                <p:oleObj name="Presentation" r:id="rId5" imgW="1071435" imgH="803287" progId="PowerPoint.Show.12">
                  <p:embed/>
                  <p:pic>
                    <p:nvPicPr>
                      <p:cNvPr id="0" name=""/>
                      <p:cNvPicPr/>
                      <p:nvPr/>
                    </p:nvPicPr>
                    <p:blipFill>
                      <a:blip r:embed="rId6"/>
                      <a:stretch>
                        <a:fillRect/>
                      </a:stretch>
                    </p:blipFill>
                    <p:spPr>
                      <a:xfrm>
                        <a:off x="463550" y="349250"/>
                        <a:ext cx="8293100" cy="6216650"/>
                      </a:xfrm>
                      <a:prstGeom prst="rect">
                        <a:avLst/>
                      </a:prstGeom>
                    </p:spPr>
                  </p:pic>
                </p:oleObj>
              </mc:Fallback>
            </mc:AlternateContent>
          </a:graphicData>
        </a:graphic>
      </p:graphicFrame>
    </p:spTree>
    <p:extLst>
      <p:ext uri="{BB962C8B-B14F-4D97-AF65-F5344CB8AC3E}">
        <p14:creationId xmlns:p14="http://schemas.microsoft.com/office/powerpoint/2010/main" val="2354367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847952949"/>
              </p:ext>
            </p:extLst>
          </p:nvPr>
        </p:nvGraphicFramePr>
        <p:xfrm>
          <a:off x="457200" y="343059"/>
          <a:ext cx="8305800" cy="6228628"/>
        </p:xfrm>
        <a:graphic>
          <a:graphicData uri="http://schemas.openxmlformats.org/presentationml/2006/ole">
            <mc:AlternateContent xmlns:mc="http://schemas.openxmlformats.org/markup-compatibility/2006">
              <mc:Choice xmlns:v="urn:schemas-microsoft-com:vml" Requires="v">
                <p:oleObj spid="_x0000_s13477" name="Presentation" r:id="rId5" imgW="1859149" imgH="1394405" progId="PowerPoint.Show.12">
                  <p:embed/>
                </p:oleObj>
              </mc:Choice>
              <mc:Fallback>
                <p:oleObj name="Presentation" r:id="rId5" imgW="1859149" imgH="1394405" progId="PowerPoint.Show.12">
                  <p:embed/>
                  <p:pic>
                    <p:nvPicPr>
                      <p:cNvPr id="0" name=""/>
                      <p:cNvPicPr/>
                      <p:nvPr/>
                    </p:nvPicPr>
                    <p:blipFill>
                      <a:blip r:embed="rId6"/>
                      <a:stretch>
                        <a:fillRect/>
                      </a:stretch>
                    </p:blipFill>
                    <p:spPr>
                      <a:xfrm>
                        <a:off x="457200" y="343059"/>
                        <a:ext cx="8305800" cy="6228628"/>
                      </a:xfrm>
                      <a:prstGeom prst="rect">
                        <a:avLst/>
                      </a:prstGeom>
                    </p:spPr>
                  </p:pic>
                </p:oleObj>
              </mc:Fallback>
            </mc:AlternateContent>
          </a:graphicData>
        </a:graphic>
      </p:graphicFrame>
      <p:sp>
        <p:nvSpPr>
          <p:cNvPr id="3" name="TextBox 2"/>
          <p:cNvSpPr txBox="1"/>
          <p:nvPr/>
        </p:nvSpPr>
        <p:spPr>
          <a:xfrm>
            <a:off x="533400" y="1828800"/>
            <a:ext cx="1475853" cy="1015663"/>
          </a:xfrm>
          <a:prstGeom prst="rect">
            <a:avLst/>
          </a:prstGeom>
          <a:noFill/>
        </p:spPr>
        <p:txBody>
          <a:bodyPr wrap="none" rtlCol="0">
            <a:spAutoFit/>
          </a:bodyPr>
          <a:lstStyle/>
          <a:p>
            <a:r>
              <a:rPr lang="en-GB" sz="2000" dirty="0" smtClean="0">
                <a:solidFill>
                  <a:schemeClr val="bg1"/>
                </a:solidFill>
              </a:rPr>
              <a:t>INDIVIDUAL </a:t>
            </a:r>
          </a:p>
          <a:p>
            <a:r>
              <a:rPr lang="en-GB" sz="2000" dirty="0" smtClean="0">
                <a:solidFill>
                  <a:schemeClr val="bg1"/>
                </a:solidFill>
              </a:rPr>
              <a:t>GIVING &amp; </a:t>
            </a:r>
          </a:p>
          <a:p>
            <a:r>
              <a:rPr lang="en-GB" sz="2000" dirty="0" smtClean="0">
                <a:solidFill>
                  <a:schemeClr val="bg1"/>
                </a:solidFill>
              </a:rPr>
              <a:t>EVENTS</a:t>
            </a:r>
            <a:endParaRPr lang="en-GB" sz="2000" dirty="0">
              <a:solidFill>
                <a:schemeClr val="bg1"/>
              </a:solidFill>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5512" y="2074693"/>
            <a:ext cx="533400" cy="523875"/>
          </a:xfrm>
          <a:prstGeom prst="rect">
            <a:avLst/>
          </a:prstGeom>
        </p:spPr>
      </p:pic>
    </p:spTree>
    <p:extLst>
      <p:ext uri="{BB962C8B-B14F-4D97-AF65-F5344CB8AC3E}">
        <p14:creationId xmlns:p14="http://schemas.microsoft.com/office/powerpoint/2010/main" val="15794217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790677407"/>
              </p:ext>
            </p:extLst>
          </p:nvPr>
        </p:nvGraphicFramePr>
        <p:xfrm>
          <a:off x="457200" y="343059"/>
          <a:ext cx="8305800" cy="6228628"/>
        </p:xfrm>
        <a:graphic>
          <a:graphicData uri="http://schemas.openxmlformats.org/presentationml/2006/ole">
            <mc:AlternateContent xmlns:mc="http://schemas.openxmlformats.org/markup-compatibility/2006">
              <mc:Choice xmlns:v="urn:schemas-microsoft-com:vml" Requires="v">
                <p:oleObj spid="_x0000_s70673" name="Presentation" r:id="rId5" imgW="1859149" imgH="1394405" progId="PowerPoint.Show.12">
                  <p:embed/>
                </p:oleObj>
              </mc:Choice>
              <mc:Fallback>
                <p:oleObj name="Presentation" r:id="rId5" imgW="1859149" imgH="1394405" progId="PowerPoint.Show.12">
                  <p:embed/>
                  <p:pic>
                    <p:nvPicPr>
                      <p:cNvPr id="0" name=""/>
                      <p:cNvPicPr/>
                      <p:nvPr/>
                    </p:nvPicPr>
                    <p:blipFill>
                      <a:blip r:embed="rId6"/>
                      <a:stretch>
                        <a:fillRect/>
                      </a:stretch>
                    </p:blipFill>
                    <p:spPr>
                      <a:xfrm>
                        <a:off x="457200" y="343059"/>
                        <a:ext cx="8305800" cy="6228628"/>
                      </a:xfrm>
                      <a:prstGeom prst="rect">
                        <a:avLst/>
                      </a:prstGeom>
                    </p:spPr>
                  </p:pic>
                </p:oleObj>
              </mc:Fallback>
            </mc:AlternateContent>
          </a:graphicData>
        </a:graphic>
      </p:graphicFrame>
    </p:spTree>
    <p:extLst>
      <p:ext uri="{BB962C8B-B14F-4D97-AF65-F5344CB8AC3E}">
        <p14:creationId xmlns:p14="http://schemas.microsoft.com/office/powerpoint/2010/main" val="42616903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433091251"/>
              </p:ext>
            </p:extLst>
          </p:nvPr>
        </p:nvGraphicFramePr>
        <p:xfrm>
          <a:off x="457200" y="342792"/>
          <a:ext cx="8278636" cy="6210407"/>
        </p:xfrm>
        <a:graphic>
          <a:graphicData uri="http://schemas.openxmlformats.org/presentationml/2006/ole">
            <mc:AlternateContent xmlns:mc="http://schemas.openxmlformats.org/markup-compatibility/2006">
              <mc:Choice xmlns:v="urn:schemas-microsoft-com:vml" Requires="v">
                <p:oleObj spid="_x0000_s11434" name="Presentation" r:id="rId5" imgW="1309011" imgH="981595" progId="PowerPoint.Show.12">
                  <p:embed/>
                </p:oleObj>
              </mc:Choice>
              <mc:Fallback>
                <p:oleObj name="Presentation" r:id="rId5" imgW="1309011" imgH="981595" progId="PowerPoint.Show.12">
                  <p:embed/>
                  <p:pic>
                    <p:nvPicPr>
                      <p:cNvPr id="0" name=""/>
                      <p:cNvPicPr/>
                      <p:nvPr/>
                    </p:nvPicPr>
                    <p:blipFill>
                      <a:blip r:embed="rId6"/>
                      <a:stretch>
                        <a:fillRect/>
                      </a:stretch>
                    </p:blipFill>
                    <p:spPr>
                      <a:xfrm>
                        <a:off x="457200" y="342792"/>
                        <a:ext cx="8278636" cy="6210407"/>
                      </a:xfrm>
                      <a:prstGeom prst="rect">
                        <a:avLst/>
                      </a:prstGeom>
                    </p:spPr>
                  </p:pic>
                </p:oleObj>
              </mc:Fallback>
            </mc:AlternateContent>
          </a:graphicData>
        </a:graphic>
      </p:graphicFrame>
    </p:spTree>
    <p:extLst>
      <p:ext uri="{BB962C8B-B14F-4D97-AF65-F5344CB8AC3E}">
        <p14:creationId xmlns:p14="http://schemas.microsoft.com/office/powerpoint/2010/main" val="440015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94073714"/>
              </p:ext>
            </p:extLst>
          </p:nvPr>
        </p:nvGraphicFramePr>
        <p:xfrm>
          <a:off x="608013" y="417513"/>
          <a:ext cx="8027987" cy="6021387"/>
        </p:xfrm>
        <a:graphic>
          <a:graphicData uri="http://schemas.openxmlformats.org/presentationml/2006/ole">
            <mc:AlternateContent xmlns:mc="http://schemas.openxmlformats.org/markup-compatibility/2006">
              <mc:Choice xmlns:v="urn:schemas-microsoft-com:vml" Requires="v">
                <p:oleObj spid="_x0000_s71695" name="Presentation" r:id="rId5" imgW="2948971" imgH="2211379" progId="PowerPoint.Show.12">
                  <p:embed/>
                </p:oleObj>
              </mc:Choice>
              <mc:Fallback>
                <p:oleObj name="Presentation" r:id="rId5" imgW="2948971" imgH="2211379" progId="PowerPoint.Show.12">
                  <p:embed/>
                  <p:pic>
                    <p:nvPicPr>
                      <p:cNvPr id="0" name=""/>
                      <p:cNvPicPr/>
                      <p:nvPr/>
                    </p:nvPicPr>
                    <p:blipFill>
                      <a:blip r:embed="rId6"/>
                      <a:stretch>
                        <a:fillRect/>
                      </a:stretch>
                    </p:blipFill>
                    <p:spPr>
                      <a:xfrm>
                        <a:off x="608013" y="417513"/>
                        <a:ext cx="8027987" cy="6021387"/>
                      </a:xfrm>
                      <a:prstGeom prst="rect">
                        <a:avLst/>
                      </a:prstGeom>
                    </p:spPr>
                  </p:pic>
                </p:oleObj>
              </mc:Fallback>
            </mc:AlternateContent>
          </a:graphicData>
        </a:graphic>
      </p:graphicFrame>
    </p:spTree>
    <p:extLst>
      <p:ext uri="{BB962C8B-B14F-4D97-AF65-F5344CB8AC3E}">
        <p14:creationId xmlns:p14="http://schemas.microsoft.com/office/powerpoint/2010/main" val="3171784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795948590"/>
              </p:ext>
            </p:extLst>
          </p:nvPr>
        </p:nvGraphicFramePr>
        <p:xfrm>
          <a:off x="406240" y="304800"/>
          <a:ext cx="8337758" cy="6248400"/>
        </p:xfrm>
        <a:graphic>
          <a:graphicData uri="http://schemas.openxmlformats.org/presentationml/2006/ole">
            <mc:AlternateContent xmlns:mc="http://schemas.openxmlformats.org/markup-compatibility/2006">
              <mc:Choice xmlns:v="urn:schemas-microsoft-com:vml" Requires="v">
                <p:oleObj spid="_x0000_s64540" name="Presentation" r:id="rId5" imgW="2837793" imgH="2124345" progId="PowerPoint.Show.12">
                  <p:embed/>
                </p:oleObj>
              </mc:Choice>
              <mc:Fallback>
                <p:oleObj name="Presentation" r:id="rId5" imgW="2837793" imgH="2124345" progId="PowerPoint.Show.12">
                  <p:embed/>
                  <p:pic>
                    <p:nvPicPr>
                      <p:cNvPr id="0" name=""/>
                      <p:cNvPicPr/>
                      <p:nvPr/>
                    </p:nvPicPr>
                    <p:blipFill>
                      <a:blip r:embed="rId6"/>
                      <a:stretch>
                        <a:fillRect/>
                      </a:stretch>
                    </p:blipFill>
                    <p:spPr>
                      <a:xfrm>
                        <a:off x="406240" y="304800"/>
                        <a:ext cx="8337758" cy="6248400"/>
                      </a:xfrm>
                      <a:prstGeom prst="rect">
                        <a:avLst/>
                      </a:prstGeom>
                    </p:spPr>
                  </p:pic>
                </p:oleObj>
              </mc:Fallback>
            </mc:AlternateContent>
          </a:graphicData>
        </a:graphic>
      </p:graphicFrame>
    </p:spTree>
    <p:extLst>
      <p:ext uri="{BB962C8B-B14F-4D97-AF65-F5344CB8AC3E}">
        <p14:creationId xmlns:p14="http://schemas.microsoft.com/office/powerpoint/2010/main" val="24138377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3328</TotalTime>
  <Words>2663</Words>
  <Application>Microsoft Office PowerPoint</Application>
  <PresentationFormat>On-screen Show (4:3)</PresentationFormat>
  <Paragraphs>275</Paragraphs>
  <Slides>28</Slides>
  <Notes>28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Tessa Webb</cp:lastModifiedBy>
  <cp:revision>233</cp:revision>
  <cp:lastPrinted>2012-04-23T15:44:28Z</cp:lastPrinted>
  <dcterms:created xsi:type="dcterms:W3CDTF">2006-08-16T00:00:00Z</dcterms:created>
  <dcterms:modified xsi:type="dcterms:W3CDTF">2012-05-08T17:11:59Z</dcterms:modified>
</cp:coreProperties>
</file>